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4" name="Shape 11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4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bg>
      <p:bgPr>
        <a:solidFill>
          <a:srgbClr val="FDFF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ctr" defTabSz="821531">
              <a:lnSpc>
                <a:spcPct val="100000"/>
              </a:lnSpc>
              <a:defRPr sz="11200">
                <a:solidFill>
                  <a:srgbClr val="2D3142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Shape 14"/>
          <p:cNvSpPr/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lIns="71437" tIns="71437" rIns="71437" bIns="71437">
            <a:normAutofit fontScale="100000" lnSpcReduction="0"/>
          </a:bodyPr>
          <a:lstStyle>
            <a:lvl1pPr algn="ctr" defTabSz="821531">
              <a:defRPr sz="4400">
                <a:solidFill>
                  <a:srgbClr val="2D3142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  <a:lvl2pPr indent="228600" algn="ctr" defTabSz="821531">
              <a:defRPr sz="4400">
                <a:solidFill>
                  <a:srgbClr val="2D3142"/>
                </a:solidFill>
                <a:latin typeface="Lato Regular"/>
                <a:ea typeface="Lato Regular"/>
                <a:cs typeface="Lato Regular"/>
                <a:sym typeface="Lato Regular"/>
              </a:defRPr>
            </a:lvl2pPr>
            <a:lvl3pPr indent="457200" algn="ctr" defTabSz="821531">
              <a:defRPr sz="4400">
                <a:solidFill>
                  <a:srgbClr val="2D3142"/>
                </a:solidFill>
                <a:latin typeface="Lato Regular"/>
                <a:ea typeface="Lato Regular"/>
                <a:cs typeface="Lato Regular"/>
                <a:sym typeface="Lato Regular"/>
              </a:defRPr>
            </a:lvl3pPr>
            <a:lvl4pPr indent="685800" algn="ctr" defTabSz="821531">
              <a:defRPr sz="4400">
                <a:solidFill>
                  <a:srgbClr val="2D3142"/>
                </a:solidFill>
                <a:latin typeface="Lato Regular"/>
                <a:ea typeface="Lato Regular"/>
                <a:cs typeface="Lato Regular"/>
                <a:sym typeface="Lato Regular"/>
              </a:defRPr>
            </a:lvl4pPr>
            <a:lvl5pPr indent="914400" algn="ctr" defTabSz="821531">
              <a:defRPr sz="4400">
                <a:solidFill>
                  <a:srgbClr val="2D3142"/>
                </a:solidFill>
                <a:latin typeface="Lato Regular"/>
                <a:ea typeface="Lato Regular"/>
                <a:cs typeface="Lato Regular"/>
                <a:sym typeface="Lato Regula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hape 15"/>
          <p:cNvSpPr/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erm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8" name="Shape 8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image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Shape 9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image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24384002" cy="13673500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hape 104"/>
          <p:cNvSpPr/>
          <p:nvPr>
            <p:ph type="title"/>
          </p:nvPr>
        </p:nvSpPr>
        <p:spPr>
          <a:xfrm>
            <a:off x="1219199" y="6089914"/>
            <a:ext cx="21945602" cy="2286001"/>
          </a:xfrm>
          <a:prstGeom prst="rect">
            <a:avLst/>
          </a:prstGeom>
        </p:spPr>
        <p:txBody>
          <a:bodyPr lIns="121919" tIns="121919" rIns="121919" bIns="121919" anchor="ctr"/>
          <a:lstStyle>
            <a:lvl1pPr>
              <a:lnSpc>
                <a:spcPct val="100000"/>
              </a:lnSpc>
              <a:defRPr sz="8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5" name="Shape 105"/>
          <p:cNvSpPr/>
          <p:nvPr>
            <p:ph type="body" sz="quarter" idx="1"/>
          </p:nvPr>
        </p:nvSpPr>
        <p:spPr>
          <a:xfrm>
            <a:off x="1248834" y="8778213"/>
            <a:ext cx="21945601" cy="15367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1600"/>
              </a:spcBef>
              <a:defRPr sz="4800">
                <a:solidFill>
                  <a:srgbClr val="FFFFFF"/>
                </a:solidFill>
              </a:defRPr>
            </a:lvl1pPr>
            <a:lvl2pPr marL="1600200" indent="-1143000">
              <a:spcBef>
                <a:spcPts val="1600"/>
              </a:spcBef>
              <a:buSzPct val="100000"/>
              <a:buChar char="–"/>
              <a:defRPr sz="4800">
                <a:solidFill>
                  <a:srgbClr val="FFFFFF"/>
                </a:solidFill>
              </a:defRPr>
            </a:lvl2pPr>
            <a:lvl3pPr marL="1911927" indent="-997527">
              <a:spcBef>
                <a:spcPts val="1600"/>
              </a:spcBef>
              <a:buSzPct val="100000"/>
              <a:buChar char="•"/>
              <a:defRPr sz="4800">
                <a:solidFill>
                  <a:srgbClr val="FFFFFF"/>
                </a:solidFill>
              </a:defRPr>
            </a:lvl3pPr>
            <a:lvl4pPr marL="2468879" indent="-1097279">
              <a:spcBef>
                <a:spcPts val="1600"/>
              </a:spcBef>
              <a:buSzPct val="100000"/>
              <a:buChar char="–"/>
              <a:defRPr sz="4800">
                <a:solidFill>
                  <a:srgbClr val="FFFFFF"/>
                </a:solidFill>
              </a:defRPr>
            </a:lvl4pPr>
            <a:lvl5pPr marL="2926079" indent="-1097279">
              <a:spcBef>
                <a:spcPts val="1600"/>
              </a:spcBef>
              <a:buSzPct val="100000"/>
              <a:buChar char="»"/>
              <a:defRPr sz="48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06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5599" y="2435127"/>
            <a:ext cx="5486401" cy="2984503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hape 107"/>
          <p:cNvSpPr/>
          <p:nvPr>
            <p:ph type="sldNum" sz="quarter" idx="2"/>
          </p:nvPr>
        </p:nvSpPr>
        <p:spPr>
          <a:xfrm>
            <a:off x="14630400" y="12344400"/>
            <a:ext cx="5689601" cy="736601"/>
          </a:xfrm>
          <a:prstGeom prst="rect">
            <a:avLst/>
          </a:prstGeom>
        </p:spPr>
        <p:txBody>
          <a:bodyPr/>
          <a:lstStyle>
            <a:lvl1pPr algn="ctr">
              <a:defRPr sz="1600">
                <a:solidFill>
                  <a:srgbClr val="BFBFB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bg>
      <p:bgPr>
        <a:solidFill>
          <a:srgbClr val="FDFF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defRPr sz="11200">
                <a:solidFill>
                  <a:srgbClr val="011627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Top">
    <p:bg>
      <p:bgPr>
        <a:solidFill>
          <a:srgbClr val="FDFF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defRPr sz="11200">
                <a:solidFill>
                  <a:srgbClr val="000000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Bullets">
    <p:bg>
      <p:bgPr>
        <a:solidFill>
          <a:srgbClr val="FDFF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 lIns="71437" tIns="71437" rIns="71437" bIns="71437" anchor="ctr"/>
          <a:lstStyle>
            <a:lvl1pPr algn="ctr" defTabSz="821531">
              <a:lnSpc>
                <a:spcPct val="100000"/>
              </a:lnSpc>
              <a:defRPr sz="11200">
                <a:solidFill>
                  <a:srgbClr val="000000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9" name="Shape 39"/>
          <p:cNvSpPr/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</p:spPr>
        <p:txBody>
          <a:bodyPr lIns="71437" tIns="71437" rIns="71437" bIns="71437" anchor="ctr">
            <a:normAutofit fontScale="100000" lnSpcReduction="0"/>
          </a:bodyPr>
          <a:lstStyle>
            <a:lvl1pPr marL="617361" indent="-617361" defTabSz="821531">
              <a:spcBef>
                <a:spcPts val="5900"/>
              </a:spcBef>
              <a:buSzPct val="75000"/>
              <a:buChar char="•"/>
              <a:defRPr sz="5000">
                <a:latin typeface="Lato Regular"/>
                <a:ea typeface="Lato Regular"/>
                <a:cs typeface="Lato Regular"/>
                <a:sym typeface="Lato Regular"/>
              </a:defRPr>
            </a:lvl1pPr>
            <a:lvl2pPr marL="1061861" indent="-617361" defTabSz="821531">
              <a:spcBef>
                <a:spcPts val="5900"/>
              </a:spcBef>
              <a:buSzPct val="75000"/>
              <a:buChar char="•"/>
              <a:defRPr sz="5000">
                <a:latin typeface="Lato Regular"/>
                <a:ea typeface="Lato Regular"/>
                <a:cs typeface="Lato Regular"/>
                <a:sym typeface="Lato Regular"/>
              </a:defRPr>
            </a:lvl2pPr>
            <a:lvl3pPr marL="1506361" indent="-617361" defTabSz="821531">
              <a:spcBef>
                <a:spcPts val="5900"/>
              </a:spcBef>
              <a:buSzPct val="75000"/>
              <a:buChar char="•"/>
              <a:defRPr sz="5000">
                <a:latin typeface="Lato Regular"/>
                <a:ea typeface="Lato Regular"/>
                <a:cs typeface="Lato Regular"/>
                <a:sym typeface="Lato Regular"/>
              </a:defRPr>
            </a:lvl3pPr>
            <a:lvl4pPr marL="1950861" indent="-617361" defTabSz="821531">
              <a:spcBef>
                <a:spcPts val="5900"/>
              </a:spcBef>
              <a:buSzPct val="75000"/>
              <a:buChar char="•"/>
              <a:defRPr sz="5000">
                <a:latin typeface="Lato Regular"/>
                <a:ea typeface="Lato Regular"/>
                <a:cs typeface="Lato Regular"/>
                <a:sym typeface="Lato Regular"/>
              </a:defRPr>
            </a:lvl4pPr>
            <a:lvl5pPr marL="2395361" indent="-617361" defTabSz="821531">
              <a:spcBef>
                <a:spcPts val="5900"/>
              </a:spcBef>
              <a:buSzPct val="75000"/>
              <a:buChar char="•"/>
              <a:defRPr sz="5000">
                <a:latin typeface="Lato Regular"/>
                <a:ea typeface="Lato Regular"/>
                <a:cs typeface="Lato Regular"/>
                <a:sym typeface="Lato Regula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hape 40"/>
          <p:cNvSpPr/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ullets">
    <p:bg>
      <p:bgPr>
        <a:solidFill>
          <a:srgbClr val="FDFF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 lIns="71437" tIns="71437" rIns="71437" bIns="71437" anchor="ctr">
            <a:normAutofit fontScale="100000" lnSpcReduction="0"/>
          </a:bodyPr>
          <a:lstStyle>
            <a:lvl1pPr marL="617361" indent="-617361" defTabSz="821531">
              <a:spcBef>
                <a:spcPts val="5900"/>
              </a:spcBef>
              <a:buSzPct val="75000"/>
              <a:buChar char="•"/>
              <a:defRPr sz="5000">
                <a:latin typeface="Lato Regular"/>
                <a:ea typeface="Lato Regular"/>
                <a:cs typeface="Lato Regular"/>
                <a:sym typeface="Lato Regular"/>
              </a:defRPr>
            </a:lvl1pPr>
            <a:lvl2pPr marL="1061861" indent="-617361" defTabSz="821531">
              <a:spcBef>
                <a:spcPts val="5900"/>
              </a:spcBef>
              <a:buSzPct val="75000"/>
              <a:buChar char="•"/>
              <a:defRPr sz="5000">
                <a:latin typeface="Lato Regular"/>
                <a:ea typeface="Lato Regular"/>
                <a:cs typeface="Lato Regular"/>
                <a:sym typeface="Lato Regular"/>
              </a:defRPr>
            </a:lvl2pPr>
            <a:lvl3pPr marL="1506361" indent="-617361" defTabSz="821531">
              <a:spcBef>
                <a:spcPts val="5900"/>
              </a:spcBef>
              <a:buSzPct val="75000"/>
              <a:buChar char="•"/>
              <a:defRPr sz="5000">
                <a:latin typeface="Lato Regular"/>
                <a:ea typeface="Lato Regular"/>
                <a:cs typeface="Lato Regular"/>
                <a:sym typeface="Lato Regular"/>
              </a:defRPr>
            </a:lvl3pPr>
            <a:lvl4pPr marL="1950861" indent="-617361" defTabSz="821531">
              <a:spcBef>
                <a:spcPts val="5900"/>
              </a:spcBef>
              <a:buSzPct val="75000"/>
              <a:buChar char="•"/>
              <a:defRPr sz="5000">
                <a:latin typeface="Lato Regular"/>
                <a:ea typeface="Lato Regular"/>
                <a:cs typeface="Lato Regular"/>
                <a:sym typeface="Lato Regular"/>
              </a:defRPr>
            </a:lvl4pPr>
            <a:lvl5pPr marL="2395361" indent="-617361" defTabSz="821531">
              <a:spcBef>
                <a:spcPts val="5900"/>
              </a:spcBef>
              <a:buSzPct val="75000"/>
              <a:buChar char="•"/>
              <a:defRPr sz="5000">
                <a:latin typeface="Lato Regular"/>
                <a:ea typeface="Lato Regular"/>
                <a:cs typeface="Lato Regular"/>
                <a:sym typeface="Lato Regula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8" name="Shape 48"/>
          <p:cNvSpPr/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FDFF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de - Blue">
    <p:bg>
      <p:bgPr>
        <a:solidFill>
          <a:srgbClr val="5BC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9395" y="356705"/>
            <a:ext cx="22465211" cy="12636681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Shape 63"/>
          <p:cNvSpPr/>
          <p:nvPr>
            <p:ph type="body" idx="13"/>
          </p:nvPr>
        </p:nvSpPr>
        <p:spPr>
          <a:xfrm>
            <a:off x="3828653" y="1602983"/>
            <a:ext cx="16726694" cy="10510034"/>
          </a:xfrm>
          <a:prstGeom prst="rect">
            <a:avLst/>
          </a:prstGeom>
        </p:spPr>
        <p:txBody>
          <a:bodyPr lIns="71437" tIns="71437" rIns="71437" bIns="71437">
            <a:normAutofit fontScale="100000" lnSpcReduction="0"/>
          </a:bodyPr>
          <a:lstStyle>
            <a:lvl1pPr defTabSz="821531">
              <a:defRPr sz="2500">
                <a:solidFill>
                  <a:srgbClr val="FDFFFC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</a:lstStyle>
          <a:p>
            <a:pPr/>
            <a:r>
              <a:t>This is for Source Code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de - Green">
    <p:bg>
      <p:bgPr>
        <a:solidFill>
          <a:srgbClr val="2EC4B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image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9395" y="356705"/>
            <a:ext cx="22465211" cy="12636681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Shape 72"/>
          <p:cNvSpPr/>
          <p:nvPr>
            <p:ph type="body" idx="13"/>
          </p:nvPr>
        </p:nvSpPr>
        <p:spPr>
          <a:xfrm>
            <a:off x="3828653" y="1602983"/>
            <a:ext cx="16726694" cy="10510034"/>
          </a:xfrm>
          <a:prstGeom prst="rect">
            <a:avLst/>
          </a:prstGeom>
        </p:spPr>
        <p:txBody>
          <a:bodyPr lIns="71437" tIns="71437" rIns="71437" bIns="71437">
            <a:normAutofit fontScale="100000" lnSpcReduction="0"/>
          </a:bodyPr>
          <a:lstStyle>
            <a:lvl1pPr defTabSz="821531">
              <a:defRPr sz="2500">
                <a:solidFill>
                  <a:srgbClr val="FDFFFC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</a:lstStyle>
          <a:p>
            <a:pPr/>
            <a:r>
              <a:t>This is for Source Code</a:t>
            </a:r>
          </a:p>
        </p:txBody>
      </p:sp>
      <p:sp>
        <p:nvSpPr>
          <p:cNvPr id="73" name="Shape 73"/>
          <p:cNvSpPr/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ctr" defTabSz="821531"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24384001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4812" y="0"/>
            <a:ext cx="24384001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"/>
          <p:cNvSpPr/>
          <p:nvPr>
            <p:ph type="title"/>
          </p:nvPr>
        </p:nvSpPr>
        <p:spPr>
          <a:xfrm>
            <a:off x="3431612" y="1308400"/>
            <a:ext cx="18330401" cy="1109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Shape 5"/>
          <p:cNvSpPr/>
          <p:nvPr>
            <p:ph type="body" idx="1"/>
          </p:nvPr>
        </p:nvSpPr>
        <p:spPr>
          <a:xfrm>
            <a:off x="1219199" y="3200399"/>
            <a:ext cx="21945601" cy="9051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1919" tIns="121919" rIns="121919" bIns="1219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/>
          <p:nvPr>
            <p:ph type="sldNum" sz="quarter" idx="2"/>
          </p:nvPr>
        </p:nvSpPr>
        <p:spPr>
          <a:xfrm>
            <a:off x="11785599" y="12344399"/>
            <a:ext cx="5689601" cy="736601"/>
          </a:xfrm>
          <a:prstGeom prst="rect">
            <a:avLst/>
          </a:prstGeom>
          <a:ln w="12700">
            <a:miter lim="400000"/>
          </a:ln>
        </p:spPr>
        <p:txBody>
          <a:bodyPr wrap="none" lIns="121919" tIns="121919" rIns="121919" bIns="121919" anchor="ctr">
            <a:spAutoFit/>
          </a:bodyPr>
          <a:lstStyle>
            <a:lvl1pPr algn="r" defTabSz="2438400">
              <a:defRPr sz="3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243840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Source Code Pro"/>
          <a:ea typeface="Source Code Pro"/>
          <a:cs typeface="Source Code Pro"/>
          <a:sym typeface="Source Code Pro"/>
        </a:defRPr>
      </a:lvl1pPr>
      <a:lvl2pPr marL="0" marR="0" indent="0" algn="l" defTabSz="243840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Source Code Pro"/>
          <a:ea typeface="Source Code Pro"/>
          <a:cs typeface="Source Code Pro"/>
          <a:sym typeface="Source Code Pro"/>
        </a:defRPr>
      </a:lvl2pPr>
      <a:lvl3pPr marL="0" marR="0" indent="0" algn="l" defTabSz="243840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Source Code Pro"/>
          <a:ea typeface="Source Code Pro"/>
          <a:cs typeface="Source Code Pro"/>
          <a:sym typeface="Source Code Pro"/>
        </a:defRPr>
      </a:lvl3pPr>
      <a:lvl4pPr marL="0" marR="0" indent="0" algn="l" defTabSz="243840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Source Code Pro"/>
          <a:ea typeface="Source Code Pro"/>
          <a:cs typeface="Source Code Pro"/>
          <a:sym typeface="Source Code Pro"/>
        </a:defRPr>
      </a:lvl4pPr>
      <a:lvl5pPr marL="0" marR="0" indent="0" algn="l" defTabSz="243840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Source Code Pro"/>
          <a:ea typeface="Source Code Pro"/>
          <a:cs typeface="Source Code Pro"/>
          <a:sym typeface="Source Code Pro"/>
        </a:defRPr>
      </a:lvl5pPr>
      <a:lvl6pPr marL="0" marR="0" indent="0" algn="l" defTabSz="243840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Source Code Pro"/>
          <a:ea typeface="Source Code Pro"/>
          <a:cs typeface="Source Code Pro"/>
          <a:sym typeface="Source Code Pro"/>
        </a:defRPr>
      </a:lvl6pPr>
      <a:lvl7pPr marL="0" marR="0" indent="0" algn="l" defTabSz="243840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Source Code Pro"/>
          <a:ea typeface="Source Code Pro"/>
          <a:cs typeface="Source Code Pro"/>
          <a:sym typeface="Source Code Pro"/>
        </a:defRPr>
      </a:lvl7pPr>
      <a:lvl8pPr marL="0" marR="0" indent="0" algn="l" defTabSz="243840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Source Code Pro"/>
          <a:ea typeface="Source Code Pro"/>
          <a:cs typeface="Source Code Pro"/>
          <a:sym typeface="Source Code Pro"/>
        </a:defRPr>
      </a:lvl8pPr>
      <a:lvl9pPr marL="0" marR="0" indent="0" algn="l" defTabSz="2438400" latinLnBrk="0">
        <a:lnSpc>
          <a:spcPct val="15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rgbClr val="FFFFFF"/>
          </a:solidFill>
          <a:uFillTx/>
          <a:latin typeface="Source Code Pro"/>
          <a:ea typeface="Source Code Pro"/>
          <a:cs typeface="Source Code Pro"/>
          <a:sym typeface="Source Code Pro"/>
        </a:defRPr>
      </a:lvl9pPr>
    </p:titleStyle>
    <p:bodyStyle>
      <a:lvl1pPr marL="0" marR="0" indent="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243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1.tif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5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5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5.png"/><Relationship Id="rId4" Type="http://schemas.openxmlformats.org/officeDocument/2006/relationships/image" Target="../media/image18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g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3" Type="http://schemas.openxmlformats.org/officeDocument/2006/relationships/image" Target="../media/image7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3" Type="http://schemas.openxmlformats.org/officeDocument/2006/relationships/image" Target="../media/image5.png"/><Relationship Id="rId4" Type="http://schemas.openxmlformats.org/officeDocument/2006/relationships/image" Target="../media/image18.png"/><Relationship Id="rId5" Type="http://schemas.openxmlformats.org/officeDocument/2006/relationships/image" Target="../media/image6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28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Relationship Id="rId3" Type="http://schemas.openxmlformats.org/officeDocument/2006/relationships/image" Target="../media/image28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Relationship Id="rId3" Type="http://schemas.openxmlformats.org/officeDocument/2006/relationships/image" Target="../media/image5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Relationship Id="rId3" Type="http://schemas.openxmlformats.org/officeDocument/2006/relationships/image" Target="../media/image37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gif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Relationship Id="rId3" Type="http://schemas.openxmlformats.org/officeDocument/2006/relationships/image" Target="../media/image5.png"/><Relationship Id="rId4" Type="http://schemas.openxmlformats.org/officeDocument/2006/relationships/image" Target="../media/image18.png"/><Relationship Id="rId5" Type="http://schemas.openxmlformats.org/officeDocument/2006/relationships/image" Target="../media/image6.png"/></Relationships>
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Relationship Id="rId3" Type="http://schemas.openxmlformats.org/officeDocument/2006/relationships/image" Target="../media/image5.png"/><Relationship Id="rId4" Type="http://schemas.openxmlformats.org/officeDocument/2006/relationships/image" Target="../media/image18.png"/><Relationship Id="rId5" Type="http://schemas.openxmlformats.org/officeDocument/2006/relationships/image" Target="../media/image6.png"/></Relationships>
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Relationship Id="rId3" Type="http://schemas.openxmlformats.org/officeDocument/2006/relationships/hyperlink" Target="https://bitbucket.org/openscg/cassandra_fdw" TargetMode="External"/></Relationships>

</file>

<file path=ppt/slides/_rels/slide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8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/Relationships>

</file>

<file path=ppt/slides/_rels/slide9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9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9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9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
</file>

<file path=ppt/slides/_rels/slide9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Rimas Silkaitis</a:t>
            </a:r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From Postgres to Cassandra</a:t>
            </a:r>
          </a:p>
        </p:txBody>
      </p:sp>
      <p:pic>
        <p:nvPicPr>
          <p:cNvPr id="11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79427" y="2325042"/>
            <a:ext cx="9065916" cy="90659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21420000">
            <a:off x="16954151" y="4605152"/>
            <a:ext cx="2829664" cy="16196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1419233">
            <a:off x="15072075" y="4652348"/>
            <a:ext cx="2781585" cy="15961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DFF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$ git push heroku master</a:t>
            </a:r>
          </a:p>
          <a:p>
            <a:pPr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Counting objects: 11, done.</a:t>
            </a:r>
          </a:p>
          <a:p>
            <a:pPr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Delta compression using up to 8 threads.</a:t>
            </a:r>
          </a:p>
          <a:p>
            <a:pPr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Compressing objects: 100% (10/10), done.</a:t>
            </a:r>
          </a:p>
          <a:p>
            <a:pPr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Writing objects: 100% (11/11), 22.29 KiB | 0 bytes/s, done.</a:t>
            </a:r>
          </a:p>
          <a:p>
            <a:pPr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Total 11 (delta 1), reused 0 (delta 0)</a:t>
            </a:r>
          </a:p>
          <a:p>
            <a:pPr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remote: Compressing source files... done.</a:t>
            </a:r>
          </a:p>
          <a:p>
            <a:pPr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remote: Building source:</a:t>
            </a:r>
          </a:p>
          <a:p>
            <a:pPr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remote: </a:t>
            </a:r>
          </a:p>
          <a:p>
            <a:pPr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remote: -----&gt; Ruby app detected</a:t>
            </a:r>
          </a:p>
          <a:p>
            <a:pPr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remote: -----&gt; Compiling Ruby</a:t>
            </a:r>
          </a:p>
          <a:p>
            <a:pPr>
              <a:defRPr>
                <a:latin typeface="Lucida Console"/>
                <a:ea typeface="Lucida Console"/>
                <a:cs typeface="Lucida Console"/>
                <a:sym typeface="Lucida Console"/>
              </a:defRPr>
            </a:pPr>
            <a:r>
              <a:t>remote: -----&gt; Using Ruby version: ruby-2.3.1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DFF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heroku-data-postgr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1519" y="4318000"/>
            <a:ext cx="5080001" cy="508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Shape 155"/>
          <p:cNvSpPr/>
          <p:nvPr/>
        </p:nvSpPr>
        <p:spPr>
          <a:xfrm>
            <a:off x="8296552" y="4691062"/>
            <a:ext cx="14405928" cy="242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50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Heroku Postgres</a:t>
            </a:r>
          </a:p>
        </p:txBody>
      </p:sp>
      <p:sp>
        <p:nvSpPr>
          <p:cNvPr id="156" name="Shape 156"/>
          <p:cNvSpPr/>
          <p:nvPr/>
        </p:nvSpPr>
        <p:spPr>
          <a:xfrm>
            <a:off x="8413312" y="7667624"/>
            <a:ext cx="10885489" cy="128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500"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Over 1 Million Active DBs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DFF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heroku-data-postgre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1519" y="4318000"/>
            <a:ext cx="5080001" cy="508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Shape 159"/>
          <p:cNvSpPr/>
          <p:nvPr/>
        </p:nvSpPr>
        <p:spPr>
          <a:xfrm>
            <a:off x="8303695" y="4691062"/>
            <a:ext cx="11677016" cy="242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50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Heroku Redis</a:t>
            </a:r>
          </a:p>
        </p:txBody>
      </p:sp>
      <p:sp>
        <p:nvSpPr>
          <p:cNvPr id="160" name="Shape 160"/>
          <p:cNvSpPr/>
          <p:nvPr/>
        </p:nvSpPr>
        <p:spPr>
          <a:xfrm>
            <a:off x="8415217" y="7667624"/>
            <a:ext cx="11757979" cy="1285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500"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Over 100K Active Instances</a:t>
            </a:r>
          </a:p>
        </p:txBody>
      </p:sp>
      <p:pic>
        <p:nvPicPr>
          <p:cNvPr id="161" name="heroku-data-redi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1519" y="4318000"/>
            <a:ext cx="5080001" cy="5080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DFF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heroku-data-kafka-logo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03213" y="960201"/>
            <a:ext cx="8377574" cy="8377574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hape 164"/>
          <p:cNvSpPr/>
          <p:nvPr/>
        </p:nvSpPr>
        <p:spPr>
          <a:xfrm>
            <a:off x="1777682" y="8882062"/>
            <a:ext cx="20828636" cy="242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50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Apache Kafka on Heroku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Work - 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5115" y="-502047"/>
            <a:ext cx="21513770" cy="16135327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Shape 167"/>
          <p:cNvSpPr/>
          <p:nvPr/>
        </p:nvSpPr>
        <p:spPr>
          <a:xfrm>
            <a:off x="7876698" y="6405562"/>
            <a:ext cx="2585404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E71D36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Runtime</a:t>
            </a:r>
          </a:p>
        </p:txBody>
      </p:sp>
      <p:pic>
        <p:nvPicPr>
          <p:cNvPr id="16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830341" y="5953745"/>
            <a:ext cx="3223767" cy="32237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250">
        <p:dissolve/>
      </p:transition>
    </mc:Choice>
    <mc:Fallback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Work - 24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6835" y="1328424"/>
            <a:ext cx="19496437" cy="14622328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Shape 171"/>
          <p:cNvSpPr/>
          <p:nvPr/>
        </p:nvSpPr>
        <p:spPr>
          <a:xfrm>
            <a:off x="7216298" y="7497762"/>
            <a:ext cx="2585404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E71D36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Runtime</a:t>
            </a:r>
          </a:p>
        </p:txBody>
      </p:sp>
      <p:pic>
        <p:nvPicPr>
          <p:cNvPr id="17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09541" y="6842745"/>
            <a:ext cx="3223767" cy="32237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963400" y="2362200"/>
            <a:ext cx="1625600" cy="1625600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Shape 174"/>
          <p:cNvSpPr/>
          <p:nvPr/>
        </p:nvSpPr>
        <p:spPr>
          <a:xfrm>
            <a:off x="16526033" y="2811462"/>
            <a:ext cx="2634934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E71D36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Workers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600"/>
            </a:pPr>
            <a:r>
              <a:t>$ psql</a:t>
            </a:r>
          </a:p>
          <a:p>
            <a:pPr>
              <a:defRPr sz="3600"/>
            </a:pPr>
            <a:r>
              <a:t>psql =&gt; \d</a:t>
            </a:r>
          </a:p>
          <a:p>
            <a:pPr>
              <a:defRPr sz="3600"/>
            </a:pPr>
          </a:p>
          <a:p>
            <a:pPr>
              <a:defRPr sz="3600"/>
            </a:pPr>
            <a:r>
              <a:t>          List of relations</a:t>
            </a:r>
          </a:p>
          <a:p>
            <a:pPr>
              <a:defRPr sz="3600"/>
            </a:pPr>
            <a:r>
              <a:t> schema | name     | type  |   owner   </a:t>
            </a:r>
          </a:p>
          <a:p>
            <a:pPr>
              <a:defRPr sz="3600"/>
            </a:pPr>
            <a:r>
              <a:t>--------+----------+-------+-----------</a:t>
            </a:r>
          </a:p>
          <a:p>
            <a:pPr>
              <a:defRPr sz="3600"/>
            </a:pPr>
            <a:r>
              <a:t> public | users    | table | neovintage</a:t>
            </a:r>
          </a:p>
          <a:p>
            <a:pPr>
              <a:defRPr sz="3600"/>
            </a:pPr>
            <a:r>
              <a:t> public | accounts | table | neovintage </a:t>
            </a:r>
          </a:p>
          <a:p>
            <a:pPr>
              <a:defRPr sz="3600"/>
            </a:pPr>
            <a:r>
              <a:t> public | events   | table | neovintage</a:t>
            </a:r>
          </a:p>
          <a:p>
            <a:pPr>
              <a:defRPr sz="3600"/>
            </a:pPr>
            <a:r>
              <a:t> public | tasks    | table | neovintage</a:t>
            </a:r>
          </a:p>
          <a:p>
            <a:pPr>
              <a:defRPr sz="3600"/>
            </a:pPr>
            <a:r>
              <a:t> public | lists    | table | neovintage</a:t>
            </a:r>
          </a:p>
          <a:p>
            <a:pPr>
              <a:defRPr sz="3600"/>
            </a:pPr>
          </a:p>
          <a:p>
            <a:pPr>
              <a:defRPr sz="3600"/>
            </a:pPr>
          </a:p>
          <a:p>
            <a:pPr>
              <a:defRPr sz="36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Work - 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0165" y="-1738015"/>
            <a:ext cx="25705720" cy="192792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arrows-1229855_192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90138" y="-475468"/>
            <a:ext cx="44138742" cy="146669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crushed_it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2432" y="1306812"/>
            <a:ext cx="19825671" cy="111023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boxing-89802_1920-filtered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179" y="-1031939"/>
            <a:ext cx="25101369" cy="16668878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/>
        </p:nvSpPr>
        <p:spPr>
          <a:xfrm>
            <a:off x="-50800" y="8991600"/>
            <a:ext cx="24384000" cy="2362697"/>
          </a:xfrm>
          <a:prstGeom prst="rect">
            <a:avLst/>
          </a:prstGeom>
          <a:solidFill>
            <a:srgbClr val="000000">
              <a:alpha val="77931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sp>
        <p:nvSpPr>
          <p:cNvPr id="124" name="Shape 124"/>
          <p:cNvSpPr/>
          <p:nvPr/>
        </p:nvSpPr>
        <p:spPr>
          <a:xfrm>
            <a:off x="8446961" y="9415710"/>
            <a:ext cx="7388480" cy="1514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9000">
                <a:solidFill>
                  <a:srgbClr val="FDFFFC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NoSQL vs SQL</a:t>
            </a:r>
          </a:p>
        </p:txBody>
      </p:sp>
      <p:pic>
        <p:nvPicPr>
          <p:cNvPr id="12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41399" y="8119812"/>
            <a:ext cx="14101202" cy="41062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5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despair-513529_192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7127" y="-2033687"/>
            <a:ext cx="24518254" cy="16639210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Shape 185"/>
          <p:cNvSpPr/>
          <p:nvPr/>
        </p:nvSpPr>
        <p:spPr>
          <a:xfrm>
            <a:off x="-67127" y="-50800"/>
            <a:ext cx="24518254" cy="3121323"/>
          </a:xfrm>
          <a:prstGeom prst="rect">
            <a:avLst/>
          </a:prstGeom>
          <a:solidFill>
            <a:srgbClr val="000000">
              <a:alpha val="52701"/>
            </a:srgbClr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/>
            </a:outerShdw>
          </a:effectLst>
        </p:spPr>
        <p:txBody>
          <a:bodyPr lIns="71437" tIns="71437" rIns="71437" bIns="71437" anchor="ctr"/>
          <a:lstStyle/>
          <a:p>
            <a:pPr>
              <a:defRPr sz="13200">
                <a:solidFill>
                  <a:srgbClr val="FDFFFC"/>
                </a:solidFill>
                <a:latin typeface="Lato Bold"/>
                <a:ea typeface="Lato Bold"/>
                <a:cs typeface="Lato Bold"/>
                <a:sym typeface="Lato Bold"/>
              </a:defRPr>
            </a:pPr>
          </a:p>
        </p:txBody>
      </p:sp>
      <p:sp>
        <p:nvSpPr>
          <p:cNvPr id="186" name="Shape 186"/>
          <p:cNvSpPr/>
          <p:nvPr/>
        </p:nvSpPr>
        <p:spPr>
          <a:xfrm>
            <a:off x="2507182" y="435123"/>
            <a:ext cx="19369635" cy="2149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3200">
                <a:solidFill>
                  <a:srgbClr val="FDFFFC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Ugh… Database Problems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600"/>
            </a:pPr>
            <a:r>
              <a:t>$ psql</a:t>
            </a:r>
          </a:p>
          <a:p>
            <a:pPr>
              <a:defRPr sz="3600"/>
            </a:pPr>
            <a:r>
              <a:t>psql =&gt; \d</a:t>
            </a:r>
          </a:p>
          <a:p>
            <a:pPr>
              <a:defRPr sz="3600"/>
            </a:pPr>
          </a:p>
          <a:p>
            <a:pPr>
              <a:defRPr sz="3600"/>
            </a:pPr>
            <a:r>
              <a:t>          List of relations</a:t>
            </a:r>
          </a:p>
          <a:p>
            <a:pPr>
              <a:defRPr sz="3600"/>
            </a:pPr>
            <a:r>
              <a:t> schema | name     | type  |   owner   </a:t>
            </a:r>
          </a:p>
          <a:p>
            <a:pPr>
              <a:defRPr sz="3600"/>
            </a:pPr>
            <a:r>
              <a:t>--------+----------+-------+-----------</a:t>
            </a:r>
          </a:p>
          <a:p>
            <a:pPr>
              <a:defRPr sz="3600"/>
            </a:pPr>
            <a:r>
              <a:t> public | users    | table | neovintage</a:t>
            </a:r>
          </a:p>
          <a:p>
            <a:pPr>
              <a:defRPr sz="3600"/>
            </a:pPr>
            <a:r>
              <a:t> public | accounts | table | neovintage </a:t>
            </a:r>
          </a:p>
          <a:p>
            <a:pPr>
              <a:defRPr sz="3600"/>
            </a:pPr>
            <a:r>
              <a:t> public | events   | table | neovintage</a:t>
            </a:r>
          </a:p>
          <a:p>
            <a:pPr>
              <a:defRPr sz="3600"/>
            </a:pPr>
            <a:r>
              <a:t> public | tasks    | table | neovintage</a:t>
            </a:r>
          </a:p>
          <a:p>
            <a:pPr>
              <a:defRPr sz="3600"/>
            </a:pPr>
            <a:r>
              <a:t> public | lists    | table | neovintage</a:t>
            </a:r>
          </a:p>
          <a:p>
            <a:pPr>
              <a:defRPr sz="3600"/>
            </a:pPr>
          </a:p>
          <a:p>
            <a:pPr>
              <a:defRPr sz="3600"/>
            </a:pPr>
          </a:p>
          <a:p>
            <a:pPr>
              <a:defRPr sz="3600"/>
            </a:pPr>
          </a:p>
        </p:txBody>
      </p:sp>
      <p:sp>
        <p:nvSpPr>
          <p:cNvPr id="189" name="Shape 189"/>
          <p:cNvSpPr/>
          <p:nvPr/>
        </p:nvSpPr>
        <p:spPr>
          <a:xfrm>
            <a:off x="3886200" y="6253167"/>
            <a:ext cx="11275518" cy="6734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582" y="20967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215900">
            <a:solidFill>
              <a:srgbClr val="FF330D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Work - 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504" y="-2183696"/>
            <a:ext cx="22485590" cy="16864192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hape 192"/>
          <p:cNvSpPr/>
          <p:nvPr/>
        </p:nvSpPr>
        <p:spPr>
          <a:xfrm>
            <a:off x="16386810" y="6100762"/>
            <a:ext cx="319278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5BC3EB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Site Traffic</a:t>
            </a:r>
          </a:p>
        </p:txBody>
      </p:sp>
      <p:sp>
        <p:nvSpPr>
          <p:cNvPr id="193" name="Shape 193"/>
          <p:cNvSpPr/>
          <p:nvPr/>
        </p:nvSpPr>
        <p:spPr>
          <a:xfrm>
            <a:off x="16363473" y="2163762"/>
            <a:ext cx="2071054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E71D36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Events</a:t>
            </a:r>
          </a:p>
        </p:txBody>
      </p:sp>
      <p:sp>
        <p:nvSpPr>
          <p:cNvPr id="194" name="Shape 194"/>
          <p:cNvSpPr/>
          <p:nvPr/>
        </p:nvSpPr>
        <p:spPr>
          <a:xfrm>
            <a:off x="3783489" y="10596562"/>
            <a:ext cx="17736821" cy="242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5000">
                <a:solidFill>
                  <a:srgbClr val="FF9F1C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* Totally Not to Scale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4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3406" y="-89927"/>
            <a:ext cx="26905806" cy="15083560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Shape 197"/>
          <p:cNvSpPr/>
          <p:nvPr/>
        </p:nvSpPr>
        <p:spPr>
          <a:xfrm>
            <a:off x="-50800" y="0"/>
            <a:ext cx="9534129" cy="13716000"/>
          </a:xfrm>
          <a:prstGeom prst="rect">
            <a:avLst/>
          </a:prstGeom>
          <a:solidFill>
            <a:srgbClr val="000000">
              <a:alpha val="84331"/>
            </a:srgbClr>
          </a:solidFill>
          <a:ln w="12700">
            <a:miter lim="400000"/>
          </a:ln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132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One</a:t>
            </a:r>
          </a:p>
          <a:p>
            <a:pPr>
              <a:defRPr sz="132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Big Table</a:t>
            </a:r>
          </a:p>
          <a:p>
            <a:pPr>
              <a:defRPr sz="132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Problem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defTabSz="616148">
              <a:defRPr sz="3600"/>
            </a:pPr>
            <a:r>
              <a:t>CREATE TABLE users (</a:t>
            </a:r>
          </a:p>
          <a:p>
            <a:pPr defTabSz="616148">
              <a:defRPr sz="3600"/>
            </a:pPr>
            <a:r>
              <a:t>  id bigserial,</a:t>
            </a:r>
          </a:p>
          <a:p>
            <a:pPr defTabSz="616148">
              <a:defRPr sz="3600"/>
            </a:pPr>
            <a:r>
              <a:t>  account_id bigint,</a:t>
            </a:r>
          </a:p>
          <a:p>
            <a:pPr defTabSz="616148">
              <a:defRPr sz="3600"/>
            </a:pPr>
            <a:r>
              <a:t>  name text,</a:t>
            </a:r>
          </a:p>
          <a:p>
            <a:pPr defTabSz="616148">
              <a:defRPr sz="3600"/>
            </a:pPr>
            <a:r>
              <a:t>  email text,</a:t>
            </a:r>
          </a:p>
          <a:p>
            <a:pPr defTabSz="616148">
              <a:defRPr sz="3600"/>
            </a:pPr>
            <a:r>
              <a:t>  encrypted_password text,</a:t>
            </a:r>
          </a:p>
          <a:p>
            <a:pPr defTabSz="616148">
              <a:defRPr sz="3600"/>
            </a:pPr>
            <a:r>
              <a:t>  created_at timestamptz,</a:t>
            </a:r>
          </a:p>
          <a:p>
            <a:pPr defTabSz="616148">
              <a:defRPr sz="3600"/>
            </a:pPr>
            <a:r>
              <a:t>  updated_at timestamptz</a:t>
            </a:r>
          </a:p>
          <a:p>
            <a:pPr defTabSz="616148">
              <a:defRPr sz="3600"/>
            </a:pPr>
            <a:r>
              <a:t>);</a:t>
            </a:r>
          </a:p>
          <a:p>
            <a:pPr defTabSz="616148">
              <a:defRPr sz="3600"/>
            </a:pPr>
          </a:p>
          <a:p>
            <a:pPr defTabSz="616148">
              <a:defRPr sz="3600"/>
            </a:pPr>
            <a:r>
              <a:t>CREATE TABLE accounts (</a:t>
            </a:r>
          </a:p>
          <a:p>
            <a:pPr defTabSz="616148">
              <a:defRPr sz="3600"/>
            </a:pPr>
            <a:r>
              <a:t>  id bigserial,</a:t>
            </a:r>
          </a:p>
          <a:p>
            <a:pPr defTabSz="616148">
              <a:defRPr sz="3600"/>
            </a:pPr>
            <a:r>
              <a:t>  name text,</a:t>
            </a:r>
          </a:p>
          <a:p>
            <a:pPr defTabSz="616148">
              <a:defRPr sz="3600"/>
            </a:pPr>
            <a:r>
              <a:t>  owner_id bigint,</a:t>
            </a:r>
          </a:p>
          <a:p>
            <a:pPr defTabSz="616148">
              <a:defRPr sz="3600"/>
            </a:pPr>
            <a:r>
              <a:t>  created_at timestamptz,</a:t>
            </a:r>
          </a:p>
          <a:p>
            <a:pPr defTabSz="616148">
              <a:defRPr sz="3600"/>
            </a:pPr>
            <a:r>
              <a:t>  updated_at timestamptz</a:t>
            </a:r>
          </a:p>
          <a:p>
            <a:pPr defTabSz="616148">
              <a:defRPr sz="3600"/>
            </a:pPr>
            <a:r>
              <a:t>);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200"/>
            </a:pPr>
            <a:r>
              <a:t>CREATE TABLE events (</a:t>
            </a:r>
          </a:p>
          <a:p>
            <a:pPr>
              <a:defRPr sz="4200"/>
            </a:pPr>
            <a:r>
              <a:t>  user_id bigint,</a:t>
            </a:r>
          </a:p>
          <a:p>
            <a:pPr>
              <a:defRPr sz="4200"/>
            </a:pPr>
            <a:r>
              <a:t>  account_id bigint,</a:t>
            </a:r>
          </a:p>
          <a:p>
            <a:pPr>
              <a:defRPr sz="4200"/>
            </a:pPr>
            <a:r>
              <a:t>  session_id text,</a:t>
            </a:r>
          </a:p>
          <a:p>
            <a:pPr>
              <a:defRPr sz="4200"/>
            </a:pPr>
            <a:r>
              <a:t>  occurred_at timestamptz,</a:t>
            </a:r>
          </a:p>
          <a:p>
            <a:pPr>
              <a:defRPr sz="4200"/>
            </a:pPr>
            <a:r>
              <a:t>  category text,</a:t>
            </a:r>
          </a:p>
          <a:p>
            <a:pPr>
              <a:defRPr sz="4200"/>
            </a:pPr>
            <a:r>
              <a:t>  action text,</a:t>
            </a:r>
          </a:p>
          <a:p>
            <a:pPr>
              <a:defRPr sz="4200"/>
            </a:pPr>
            <a:r>
              <a:t>  label text,</a:t>
            </a:r>
          </a:p>
          <a:p>
            <a:pPr>
              <a:defRPr sz="4200"/>
            </a:pPr>
            <a:r>
              <a:t>  attributes jsonb</a:t>
            </a:r>
          </a:p>
          <a:p>
            <a:pPr>
              <a:defRPr sz="4200"/>
            </a:pPr>
            <a:r>
              <a:t>);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/>
        </p:nvSpPr>
        <p:spPr>
          <a:xfrm>
            <a:off x="5078028" y="3646747"/>
            <a:ext cx="5388744" cy="2866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5000">
                <a:solidFill>
                  <a:srgbClr val="E7223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</a:lstStyle>
          <a:p>
            <a:pPr/>
            <a:r>
              <a:t>Table</a:t>
            </a:r>
          </a:p>
        </p:txBody>
      </p:sp>
      <p:sp>
        <p:nvSpPr>
          <p:cNvPr id="204" name="Shape 204"/>
          <p:cNvSpPr/>
          <p:nvPr/>
        </p:nvSpPr>
        <p:spPr>
          <a:xfrm>
            <a:off x="2731355" y="4777221"/>
            <a:ext cx="19276889" cy="46695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0">
                <a:solidFill>
                  <a:srgbClr val="E7223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</a:lstStyle>
          <a:p>
            <a:pPr/>
            <a:r>
              <a:t>Partitioning</a:t>
            </a:r>
          </a:p>
        </p:txBody>
      </p:sp>
      <p:pic>
        <p:nvPicPr>
          <p:cNvPr id="20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33742" y="1199058"/>
            <a:ext cx="4669557" cy="46695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Work - 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8666" y="500062"/>
            <a:ext cx="17466668" cy="13100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hape 208"/>
          <p:cNvSpPr/>
          <p:nvPr/>
        </p:nvSpPr>
        <p:spPr>
          <a:xfrm>
            <a:off x="7795577" y="5389562"/>
            <a:ext cx="203644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events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Work - 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5733" y="50800"/>
            <a:ext cx="18152534" cy="13614400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Shape 211"/>
          <p:cNvSpPr/>
          <p:nvPr/>
        </p:nvSpPr>
        <p:spPr>
          <a:xfrm>
            <a:off x="7643177" y="5135562"/>
            <a:ext cx="203644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events</a:t>
            </a:r>
          </a:p>
        </p:txBody>
      </p:sp>
      <p:sp>
        <p:nvSpPr>
          <p:cNvPr id="212" name="Shape 212"/>
          <p:cNvSpPr/>
          <p:nvPr/>
        </p:nvSpPr>
        <p:spPr>
          <a:xfrm>
            <a:off x="16687482" y="2036762"/>
            <a:ext cx="523303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events_20160901</a:t>
            </a:r>
          </a:p>
        </p:txBody>
      </p:sp>
      <p:sp>
        <p:nvSpPr>
          <p:cNvPr id="213" name="Shape 213"/>
          <p:cNvSpPr/>
          <p:nvPr/>
        </p:nvSpPr>
        <p:spPr>
          <a:xfrm>
            <a:off x="16687482" y="5135562"/>
            <a:ext cx="523303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events_20160902</a:t>
            </a:r>
          </a:p>
        </p:txBody>
      </p:sp>
      <p:sp>
        <p:nvSpPr>
          <p:cNvPr id="214" name="Shape 214"/>
          <p:cNvSpPr/>
          <p:nvPr/>
        </p:nvSpPr>
        <p:spPr>
          <a:xfrm>
            <a:off x="16992282" y="7980362"/>
            <a:ext cx="523303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events_20160903</a:t>
            </a:r>
          </a:p>
        </p:txBody>
      </p:sp>
      <p:sp>
        <p:nvSpPr>
          <p:cNvPr id="215" name="Shape 215"/>
          <p:cNvSpPr/>
          <p:nvPr/>
        </p:nvSpPr>
        <p:spPr>
          <a:xfrm>
            <a:off x="17170082" y="10825162"/>
            <a:ext cx="523303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events_20160904</a:t>
            </a:r>
          </a:p>
        </p:txBody>
      </p:sp>
      <p:sp>
        <p:nvSpPr>
          <p:cNvPr id="216" name="Shape 216"/>
          <p:cNvSpPr/>
          <p:nvPr/>
        </p:nvSpPr>
        <p:spPr>
          <a:xfrm>
            <a:off x="1723390" y="9580562"/>
            <a:ext cx="544322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Add Some Triggers</a:t>
            </a:r>
          </a:p>
        </p:txBody>
      </p:sp>
      <p:sp>
        <p:nvSpPr>
          <p:cNvPr id="217" name="Shape 217"/>
          <p:cNvSpPr/>
          <p:nvPr/>
        </p:nvSpPr>
        <p:spPr>
          <a:xfrm flipV="1">
            <a:off x="6521251" y="7431407"/>
            <a:ext cx="1595637" cy="1995069"/>
          </a:xfrm>
          <a:prstGeom prst="line">
            <a:avLst/>
          </a:prstGeom>
          <a:ln w="3048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200"/>
            </a:pPr>
            <a:r>
              <a:t>$ psql</a:t>
            </a:r>
          </a:p>
          <a:p>
            <a:pPr>
              <a:defRPr sz="4200"/>
            </a:pPr>
            <a:r>
              <a:t>neovintage::DB=&gt; \e</a:t>
            </a:r>
          </a:p>
          <a:p>
            <a:pPr>
              <a:defRPr sz="4200"/>
            </a:pPr>
          </a:p>
          <a:p>
            <a:pPr>
              <a:defRPr sz="4200"/>
            </a:pPr>
            <a:r>
              <a:t>INSERT INTO events (</a:t>
            </a:r>
          </a:p>
          <a:p>
            <a:pPr lvl="8" indent="1828800" defTabSz="821531">
              <a:defRPr sz="4200">
                <a:solidFill>
                  <a:srgbClr val="FDFFFC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     user_id, </a:t>
            </a:r>
          </a:p>
          <a:p>
            <a:pPr lvl="8" indent="1828800" defTabSz="821531">
              <a:defRPr sz="4200">
                <a:solidFill>
                  <a:srgbClr val="FDFFFC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     account_id, </a:t>
            </a:r>
          </a:p>
          <a:p>
            <a:pPr lvl="8" indent="1828800" defTabSz="821531">
              <a:defRPr sz="4200">
                <a:solidFill>
                  <a:srgbClr val="FDFFFC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     category, </a:t>
            </a:r>
          </a:p>
          <a:p>
            <a:pPr lvl="8" indent="1828800" defTabSz="821531">
              <a:defRPr sz="4200">
                <a:solidFill>
                  <a:srgbClr val="FDFFFC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     action, </a:t>
            </a:r>
          </a:p>
          <a:p>
            <a:pPr lvl="8" indent="1828800" defTabSz="821531">
              <a:defRPr sz="4200">
                <a:solidFill>
                  <a:srgbClr val="FDFFFC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     created_at)</a:t>
            </a:r>
          </a:p>
          <a:p>
            <a:pPr>
              <a:defRPr sz="4200"/>
            </a:pPr>
            <a:r>
              <a:t>       VALUES (1, </a:t>
            </a:r>
          </a:p>
          <a:p>
            <a:pPr>
              <a:defRPr sz="4200"/>
            </a:pPr>
            <a:r>
              <a:t>               2, </a:t>
            </a:r>
          </a:p>
          <a:p>
            <a:pPr>
              <a:defRPr sz="4200"/>
            </a:pPr>
            <a:r>
              <a:t>               “in_app”, </a:t>
            </a:r>
            <a:br/>
            <a:r>
              <a:t>               “purchase_upgrade”</a:t>
            </a:r>
          </a:p>
          <a:p>
            <a:pPr>
              <a:defRPr sz="4200"/>
            </a:pPr>
            <a:r>
              <a:t>               “2016-09-07 11:00:00 -07:00”);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8742" y="2951658"/>
            <a:ext cx="7812683" cy="7812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09783" y="3793126"/>
            <a:ext cx="9576937" cy="5481537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/>
          <p:cNvSpPr/>
          <p:nvPr/>
        </p:nvSpPr>
        <p:spPr>
          <a:xfrm>
            <a:off x="11542712" y="5643562"/>
            <a:ext cx="1298576" cy="242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5000"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||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Work - 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13429" y="1136836"/>
            <a:ext cx="15256438" cy="11442328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Shape 222"/>
          <p:cNvSpPr/>
          <p:nvPr/>
        </p:nvSpPr>
        <p:spPr>
          <a:xfrm>
            <a:off x="17754282" y="2646362"/>
            <a:ext cx="523303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events_20160901</a:t>
            </a:r>
          </a:p>
        </p:txBody>
      </p:sp>
      <p:sp>
        <p:nvSpPr>
          <p:cNvPr id="223" name="Shape 223"/>
          <p:cNvSpPr/>
          <p:nvPr/>
        </p:nvSpPr>
        <p:spPr>
          <a:xfrm>
            <a:off x="17728882" y="5224462"/>
            <a:ext cx="523303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events_20160902</a:t>
            </a:r>
          </a:p>
        </p:txBody>
      </p:sp>
      <p:sp>
        <p:nvSpPr>
          <p:cNvPr id="224" name="Shape 224"/>
          <p:cNvSpPr/>
          <p:nvPr/>
        </p:nvSpPr>
        <p:spPr>
          <a:xfrm>
            <a:off x="17792382" y="7789862"/>
            <a:ext cx="523303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events_20160903</a:t>
            </a:r>
          </a:p>
        </p:txBody>
      </p:sp>
      <p:sp>
        <p:nvSpPr>
          <p:cNvPr id="225" name="Shape 225"/>
          <p:cNvSpPr/>
          <p:nvPr/>
        </p:nvSpPr>
        <p:spPr>
          <a:xfrm>
            <a:off x="17792382" y="10088562"/>
            <a:ext cx="523303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events_20160904</a:t>
            </a:r>
          </a:p>
        </p:txBody>
      </p:sp>
      <p:sp>
        <p:nvSpPr>
          <p:cNvPr id="226" name="Shape 226"/>
          <p:cNvSpPr/>
          <p:nvPr/>
        </p:nvSpPr>
        <p:spPr>
          <a:xfrm>
            <a:off x="9751377" y="5491162"/>
            <a:ext cx="203644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events</a:t>
            </a:r>
          </a:p>
        </p:txBody>
      </p:sp>
      <p:sp>
        <p:nvSpPr>
          <p:cNvPr id="227" name="Shape 227"/>
          <p:cNvSpPr/>
          <p:nvPr/>
        </p:nvSpPr>
        <p:spPr>
          <a:xfrm>
            <a:off x="2210117" y="5110162"/>
            <a:ext cx="2437766" cy="166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>
                <a:latin typeface="Lato Bold"/>
                <a:ea typeface="Lato Bold"/>
                <a:cs typeface="Lato Bold"/>
                <a:sym typeface="Lato Bold"/>
              </a:defRPr>
            </a:pPr>
            <a:r>
              <a:t>INSERT</a:t>
            </a:r>
          </a:p>
          <a:p>
            <a:pPr>
              <a:defRPr>
                <a:latin typeface="Lato Bold"/>
                <a:ea typeface="Lato Bold"/>
                <a:cs typeface="Lato Bold"/>
                <a:sym typeface="Lato Bold"/>
              </a:defRPr>
            </a:pPr>
            <a:r>
              <a:t>query</a:t>
            </a:r>
          </a:p>
        </p:txBody>
      </p:sp>
      <p:sp>
        <p:nvSpPr>
          <p:cNvPr id="228" name="Shape 228"/>
          <p:cNvSpPr/>
          <p:nvPr/>
        </p:nvSpPr>
        <p:spPr>
          <a:xfrm flipV="1">
            <a:off x="5257800" y="5856840"/>
            <a:ext cx="3884485" cy="213760"/>
          </a:xfrm>
          <a:prstGeom prst="line">
            <a:avLst/>
          </a:prstGeom>
          <a:ln w="2032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Constraints</a:t>
            </a:r>
          </a:p>
        </p:txBody>
      </p:sp>
      <p:sp>
        <p:nvSpPr>
          <p:cNvPr id="231" name="Shape 231"/>
          <p:cNvSpPr/>
          <p:nvPr>
            <p:ph type="body" idx="1"/>
          </p:nvPr>
        </p:nvSpPr>
        <p:spPr>
          <a:xfrm>
            <a:off x="3136899" y="3661171"/>
            <a:ext cx="18101073" cy="8840392"/>
          </a:xfrm>
          <a:prstGeom prst="rect">
            <a:avLst/>
          </a:prstGeom>
        </p:spPr>
        <p:txBody>
          <a:bodyPr/>
          <a:lstStyle/>
          <a:p>
            <a:pPr>
              <a:defRPr sz="7400"/>
            </a:pPr>
            <a:r>
              <a:t>Data has little value after a period of time</a:t>
            </a:r>
          </a:p>
          <a:p>
            <a:pPr>
              <a:defRPr sz="7400"/>
            </a:pPr>
            <a:r>
              <a:t>Small range of data has to be queried</a:t>
            </a:r>
          </a:p>
          <a:p>
            <a:pPr>
              <a:defRPr sz="7400"/>
            </a:pPr>
            <a:r>
              <a:t>Old data can be archived or aggregated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61287" y="-2481965"/>
            <a:ext cx="24906574" cy="18679930"/>
          </a:xfrm>
          <a:prstGeom prst="rect">
            <a:avLst/>
          </a:prstGeom>
          <a:ln w="12700">
            <a:miter lim="400000"/>
          </a:ln>
        </p:spPr>
      </p:pic>
      <p:sp>
        <p:nvSpPr>
          <p:cNvPr id="234" name="Shape 234"/>
          <p:cNvSpPr/>
          <p:nvPr/>
        </p:nvSpPr>
        <p:spPr>
          <a:xfrm>
            <a:off x="-89297" y="10794503"/>
            <a:ext cx="24562594" cy="3121225"/>
          </a:xfrm>
          <a:prstGeom prst="rect">
            <a:avLst/>
          </a:prstGeom>
          <a:solidFill>
            <a:srgbClr val="000000">
              <a:alpha val="81299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130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There’s A Better Way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8742" y="2951658"/>
            <a:ext cx="7812683" cy="7812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09783" y="3793126"/>
            <a:ext cx="9576937" cy="5481537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hape 238"/>
          <p:cNvSpPr/>
          <p:nvPr/>
        </p:nvSpPr>
        <p:spPr>
          <a:xfrm>
            <a:off x="10774997" y="5643562"/>
            <a:ext cx="2834006" cy="242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5000"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&amp;&amp;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3406" y="-89927"/>
            <a:ext cx="26905806" cy="15083560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hape 241"/>
          <p:cNvSpPr/>
          <p:nvPr/>
        </p:nvSpPr>
        <p:spPr>
          <a:xfrm>
            <a:off x="-50800" y="0"/>
            <a:ext cx="9534129" cy="13716000"/>
          </a:xfrm>
          <a:prstGeom prst="rect">
            <a:avLst/>
          </a:prstGeom>
          <a:solidFill>
            <a:srgbClr val="000000">
              <a:alpha val="84331"/>
            </a:srgbClr>
          </a:solidFill>
          <a:ln w="12700">
            <a:miter lim="400000"/>
          </a:ln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/>
          <a:p>
            <a:pPr>
              <a:defRPr sz="132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One</a:t>
            </a:r>
          </a:p>
          <a:p>
            <a:pPr>
              <a:defRPr sz="132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Big Table</a:t>
            </a:r>
          </a:p>
          <a:p>
            <a:pPr>
              <a:defRPr sz="13200">
                <a:solidFill>
                  <a:srgbClr val="FFFFFF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Problem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600"/>
            </a:pPr>
            <a:r>
              <a:t>$ psql</a:t>
            </a:r>
          </a:p>
          <a:p>
            <a:pPr>
              <a:defRPr sz="3600"/>
            </a:pPr>
            <a:r>
              <a:t>psql =&gt; \d</a:t>
            </a:r>
          </a:p>
          <a:p>
            <a:pPr>
              <a:defRPr sz="3600"/>
            </a:pPr>
          </a:p>
          <a:p>
            <a:pPr>
              <a:defRPr sz="3600"/>
            </a:pPr>
            <a:r>
              <a:t>          List of relations</a:t>
            </a:r>
          </a:p>
          <a:p>
            <a:pPr>
              <a:defRPr sz="3600"/>
            </a:pPr>
            <a:r>
              <a:t> schema | name     | type  |   owner   </a:t>
            </a:r>
          </a:p>
          <a:p>
            <a:pPr>
              <a:defRPr sz="3600"/>
            </a:pPr>
            <a:r>
              <a:t>--------+----------+-------+-----------</a:t>
            </a:r>
          </a:p>
          <a:p>
            <a:pPr>
              <a:defRPr sz="3600"/>
            </a:pPr>
            <a:r>
              <a:t> public | users    | table | neovintage</a:t>
            </a:r>
          </a:p>
          <a:p>
            <a:pPr>
              <a:defRPr sz="3600"/>
            </a:pPr>
            <a:r>
              <a:t> public | accounts | table | neovintage </a:t>
            </a:r>
          </a:p>
          <a:p>
            <a:pPr>
              <a:defRPr sz="3600"/>
            </a:pPr>
            <a:r>
              <a:t> public | events   | table | neovintage</a:t>
            </a:r>
          </a:p>
          <a:p>
            <a:pPr>
              <a:defRPr sz="3600"/>
            </a:pPr>
            <a:r>
              <a:t> public | tasks    | table | neovintage</a:t>
            </a:r>
          </a:p>
          <a:p>
            <a:pPr>
              <a:defRPr sz="3600"/>
            </a:pPr>
            <a:r>
              <a:t> public | lists    | table | neovintage</a:t>
            </a:r>
          </a:p>
          <a:p>
            <a:pPr>
              <a:defRPr sz="3600"/>
            </a:pPr>
          </a:p>
          <a:p>
            <a:pPr>
              <a:defRPr sz="3600"/>
            </a:pPr>
          </a:p>
          <a:p>
            <a:pPr>
              <a:defRPr sz="3600"/>
            </a:pPr>
          </a:p>
        </p:txBody>
      </p:sp>
      <p:sp>
        <p:nvSpPr>
          <p:cNvPr id="244" name="Shape 244"/>
          <p:cNvSpPr/>
          <p:nvPr/>
        </p:nvSpPr>
        <p:spPr>
          <a:xfrm>
            <a:off x="3886200" y="6253167"/>
            <a:ext cx="11275518" cy="6734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582" y="20967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ln w="215900">
            <a:solidFill>
              <a:srgbClr val="FF330D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55808">
              <a:defRPr sz="10304"/>
            </a:lvl1pPr>
          </a:lstStyle>
          <a:p>
            <a:pPr/>
            <a:r>
              <a:t>Why Introduce Cassandra?</a:t>
            </a:r>
          </a:p>
        </p:txBody>
      </p:sp>
      <p:sp>
        <p:nvSpPr>
          <p:cNvPr id="247" name="Shape 24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17361" indent="-617361">
              <a:defRPr sz="8000"/>
            </a:pPr>
            <a:r>
              <a:t>Linear Scalability</a:t>
            </a:r>
          </a:p>
          <a:p>
            <a:pPr marL="617361" indent="-617361">
              <a:defRPr sz="8000"/>
            </a:pPr>
            <a:r>
              <a:t>No Single Point of Failure</a:t>
            </a:r>
          </a:p>
          <a:p>
            <a:pPr marL="617361" indent="-617361">
              <a:defRPr sz="8000"/>
            </a:pPr>
            <a:r>
              <a:t>Flexible Data Model</a:t>
            </a:r>
          </a:p>
          <a:p>
            <a:pPr marL="617361" indent="-617361">
              <a:defRPr sz="8000"/>
            </a:pPr>
            <a:r>
              <a:t>Tunable Consistency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Work - 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9532" y="277217"/>
            <a:ext cx="18288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Shape 250"/>
          <p:cNvSpPr/>
          <p:nvPr/>
        </p:nvSpPr>
        <p:spPr>
          <a:xfrm>
            <a:off x="6962298" y="6151562"/>
            <a:ext cx="2585404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E71D36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Runtime</a:t>
            </a:r>
          </a:p>
        </p:txBody>
      </p:sp>
      <p:pic>
        <p:nvPicPr>
          <p:cNvPr id="25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74541" y="5523334"/>
            <a:ext cx="3223767" cy="322376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82400" y="1323131"/>
            <a:ext cx="1280369" cy="1280369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Shape 253"/>
          <p:cNvSpPr/>
          <p:nvPr/>
        </p:nvSpPr>
        <p:spPr>
          <a:xfrm>
            <a:off x="15662433" y="1668462"/>
            <a:ext cx="2634934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E71D36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Workers</a:t>
            </a:r>
          </a:p>
        </p:txBody>
      </p:sp>
      <p:pic>
        <p:nvPicPr>
          <p:cNvPr id="254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422383" y="10361947"/>
            <a:ext cx="4712550" cy="2697316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Shape 255"/>
          <p:cNvSpPr/>
          <p:nvPr/>
        </p:nvSpPr>
        <p:spPr>
          <a:xfrm>
            <a:off x="1316364" y="1522412"/>
            <a:ext cx="7171672" cy="1196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9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New Architecture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07400" y="1567383"/>
            <a:ext cx="7177634" cy="7177634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Shape 258"/>
          <p:cNvSpPr/>
          <p:nvPr/>
        </p:nvSpPr>
        <p:spPr>
          <a:xfrm>
            <a:off x="4895151" y="9377362"/>
            <a:ext cx="14202131" cy="2479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7700"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I only know relational databases.</a:t>
            </a:r>
          </a:p>
          <a:p>
            <a:pPr>
              <a:defRPr sz="7700"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How do I do this?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593" y="-2183381"/>
            <a:ext cx="24411186" cy="24583967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Shape 261"/>
          <p:cNvSpPr/>
          <p:nvPr/>
        </p:nvSpPr>
        <p:spPr>
          <a:xfrm>
            <a:off x="-76200" y="10617200"/>
            <a:ext cx="24536400" cy="3088779"/>
          </a:xfrm>
          <a:prstGeom prst="rect">
            <a:avLst/>
          </a:prstGeom>
          <a:solidFill>
            <a:srgbClr val="000000">
              <a:alpha val="82074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62" name="Shape 262"/>
          <p:cNvSpPr/>
          <p:nvPr/>
        </p:nvSpPr>
        <p:spPr>
          <a:xfrm>
            <a:off x="4524235" y="11296401"/>
            <a:ext cx="15335530" cy="1730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400">
                <a:solidFill>
                  <a:srgbClr val="FDFFFC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Understanding Cassandra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8742" y="2951658"/>
            <a:ext cx="7812683" cy="7812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09783" y="3793126"/>
            <a:ext cx="9576937" cy="5481537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Shape 133"/>
          <p:cNvSpPr/>
          <p:nvPr/>
        </p:nvSpPr>
        <p:spPr>
          <a:xfrm>
            <a:off x="10774997" y="5643562"/>
            <a:ext cx="2834006" cy="242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5000"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&amp;&amp;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Work - 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57365" y="-1765645"/>
            <a:ext cx="25705720" cy="19279290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Shape 265"/>
          <p:cNvSpPr/>
          <p:nvPr/>
        </p:nvSpPr>
        <p:spPr>
          <a:xfrm>
            <a:off x="-25400" y="0"/>
            <a:ext cx="9257209" cy="13716000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66" name="Shape 266"/>
          <p:cNvSpPr/>
          <p:nvPr/>
        </p:nvSpPr>
        <p:spPr>
          <a:xfrm>
            <a:off x="903465" y="5249862"/>
            <a:ext cx="7755078" cy="2454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7600">
                <a:solidFill>
                  <a:srgbClr val="FDFFFC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Two Dimensional</a:t>
            </a:r>
          </a:p>
          <a:p>
            <a:pPr>
              <a:defRPr sz="7600">
                <a:solidFill>
                  <a:srgbClr val="FDFFFC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 Table Spaces </a:t>
            </a:r>
          </a:p>
        </p:txBody>
      </p:sp>
      <p:sp>
        <p:nvSpPr>
          <p:cNvPr id="267" name="Shape 267"/>
          <p:cNvSpPr/>
          <p:nvPr/>
        </p:nvSpPr>
        <p:spPr>
          <a:xfrm>
            <a:off x="1772628" y="1992312"/>
            <a:ext cx="6016753" cy="1298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600">
                <a:solidFill>
                  <a:srgbClr val="FDFFFC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RELATIONAL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key-valu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094832" y="-2788543"/>
            <a:ext cx="22794278" cy="17095709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Shape 270"/>
          <p:cNvSpPr/>
          <p:nvPr/>
        </p:nvSpPr>
        <p:spPr>
          <a:xfrm>
            <a:off x="15163800" y="-1"/>
            <a:ext cx="9257209" cy="13716001"/>
          </a:xfrm>
          <a:prstGeom prst="rect">
            <a:avLst/>
          </a:prstGeom>
          <a:blipFill>
            <a:blip r:embed="rId3"/>
          </a:blip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71" name="Shape 271"/>
          <p:cNvSpPr/>
          <p:nvPr/>
        </p:nvSpPr>
        <p:spPr>
          <a:xfrm>
            <a:off x="15786455" y="5249862"/>
            <a:ext cx="8367498" cy="2454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7600">
                <a:solidFill>
                  <a:srgbClr val="FDFFFC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Associative Arrays</a:t>
            </a:r>
          </a:p>
          <a:p>
            <a:pPr>
              <a:defRPr sz="7600">
                <a:solidFill>
                  <a:srgbClr val="FDFFFC"/>
                </a:solidFill>
                <a:latin typeface="Lato Bold"/>
                <a:ea typeface="Lato Bold"/>
                <a:cs typeface="Lato Bold"/>
                <a:sym typeface="Lato Bold"/>
              </a:defRPr>
            </a:pPr>
            <a:r>
              <a:t>or Hash</a:t>
            </a:r>
          </a:p>
        </p:txBody>
      </p:sp>
      <p:sp>
        <p:nvSpPr>
          <p:cNvPr id="272" name="Shape 272"/>
          <p:cNvSpPr/>
          <p:nvPr/>
        </p:nvSpPr>
        <p:spPr>
          <a:xfrm>
            <a:off x="17335119" y="1992312"/>
            <a:ext cx="5270171" cy="1298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600">
                <a:solidFill>
                  <a:srgbClr val="FDFFFC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KEY-VALUE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single-instanc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167883" y="-4177804"/>
            <a:ext cx="25655350" cy="192415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44142" y="4310310"/>
            <a:ext cx="3660031" cy="3660032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Shape 276"/>
          <p:cNvSpPr/>
          <p:nvPr/>
        </p:nvSpPr>
        <p:spPr>
          <a:xfrm>
            <a:off x="4067959" y="9428162"/>
            <a:ext cx="18076882" cy="1260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3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Postgres is Typically Run as Single Instance*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cassandra-clust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157141" y="-490935"/>
            <a:ext cx="23855442" cy="17891582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hape 279"/>
          <p:cNvSpPr/>
          <p:nvPr>
            <p:ph type="body" sz="half" idx="4294967295"/>
          </p:nvPr>
        </p:nvSpPr>
        <p:spPr>
          <a:xfrm>
            <a:off x="12666067" y="1227137"/>
            <a:ext cx="10947897" cy="10144126"/>
          </a:xfrm>
          <a:prstGeom prst="rect">
            <a:avLst/>
          </a:prstGeom>
        </p:spPr>
        <p:txBody>
          <a:bodyPr lIns="71437" tIns="71437" rIns="71437" bIns="71437" anchor="ctr">
            <a:normAutofit fontScale="100000" lnSpcReduction="0"/>
          </a:bodyPr>
          <a:lstStyle/>
          <a:p>
            <a:pPr marL="617361" indent="-617361" defTabSz="821531">
              <a:spcBef>
                <a:spcPts val="5900"/>
              </a:spcBef>
              <a:buSzPct val="75000"/>
              <a:buChar char="•"/>
              <a:defRPr sz="5000"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Partitioned Key-Value Store</a:t>
            </a:r>
          </a:p>
          <a:p>
            <a:pPr marL="617361" indent="-617361" defTabSz="821531">
              <a:spcBef>
                <a:spcPts val="5900"/>
              </a:spcBef>
              <a:buSzPct val="75000"/>
              <a:buChar char="•"/>
              <a:defRPr sz="5000"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Has a Grouping of Nodes (data center)</a:t>
            </a:r>
          </a:p>
          <a:p>
            <a:pPr marL="617361" indent="-617361" defTabSz="821531">
              <a:spcBef>
                <a:spcPts val="5900"/>
              </a:spcBef>
              <a:buSzPct val="75000"/>
              <a:buChar char="•"/>
              <a:defRPr sz="5000"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Data is distributed amongst the nodes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clust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7527" y="-729655"/>
            <a:ext cx="19396346" cy="14547260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Shape 282"/>
          <p:cNvSpPr/>
          <p:nvPr/>
        </p:nvSpPr>
        <p:spPr>
          <a:xfrm>
            <a:off x="3140077" y="10704512"/>
            <a:ext cx="18951245" cy="1450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86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Cassandra Cluster with 2 Data Centers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/>
        </p:nvSpPr>
        <p:spPr>
          <a:xfrm>
            <a:off x="2769869" y="2189162"/>
            <a:ext cx="18844261" cy="3952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rPr sz="25000">
                <a:latin typeface="Lato Bold"/>
                <a:ea typeface="Lato Bold"/>
                <a:cs typeface="Lato Bold"/>
                <a:sym typeface="Lato Bold"/>
              </a:rPr>
              <a:t>C</a:t>
            </a:r>
            <a:r>
              <a:rPr sz="10000"/>
              <a:t>assandra</a:t>
            </a:r>
            <a:r>
              <a:t> </a:t>
            </a:r>
            <a:r>
              <a:rPr sz="25000">
                <a:latin typeface="Lato Bold"/>
                <a:ea typeface="Lato Bold"/>
                <a:cs typeface="Lato Bold"/>
                <a:sym typeface="Lato Bold"/>
              </a:rPr>
              <a:t>Q</a:t>
            </a:r>
            <a:r>
              <a:rPr sz="10000"/>
              <a:t>uery</a:t>
            </a:r>
            <a:r>
              <a:t> </a:t>
            </a:r>
            <a:r>
              <a:rPr sz="25000">
                <a:latin typeface="Lato Bold"/>
                <a:ea typeface="Lato Bold"/>
                <a:cs typeface="Lato Bold"/>
                <a:sym typeface="Lato Bold"/>
              </a:rPr>
              <a:t>L</a:t>
            </a:r>
            <a:r>
              <a:rPr sz="10000"/>
              <a:t>anguage</a:t>
            </a:r>
          </a:p>
        </p:txBody>
      </p:sp>
      <p:sp>
        <p:nvSpPr>
          <p:cNvPr id="285" name="Shape 285"/>
          <p:cNvSpPr/>
          <p:nvPr/>
        </p:nvSpPr>
        <p:spPr>
          <a:xfrm>
            <a:off x="0" y="8102600"/>
            <a:ext cx="24384000" cy="5604669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6" name="Shape 286"/>
          <p:cNvSpPr/>
          <p:nvPr/>
        </p:nvSpPr>
        <p:spPr>
          <a:xfrm>
            <a:off x="1390649" y="8928496"/>
            <a:ext cx="21602701" cy="3952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0">
                <a:solidFill>
                  <a:srgbClr val="FDFFFC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SQL-like dialect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panda-303949_128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6450" y="726043"/>
            <a:ext cx="11765693" cy="12263914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Shape 289"/>
          <p:cNvSpPr/>
          <p:nvPr/>
        </p:nvSpPr>
        <p:spPr>
          <a:xfrm>
            <a:off x="13114210" y="1935162"/>
            <a:ext cx="5826380" cy="1971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20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SQL-like</a:t>
            </a:r>
          </a:p>
        </p:txBody>
      </p:sp>
      <p:sp>
        <p:nvSpPr>
          <p:cNvPr id="290" name="Shape 290"/>
          <p:cNvSpPr/>
          <p:nvPr/>
        </p:nvSpPr>
        <p:spPr>
          <a:xfrm>
            <a:off x="13051612" y="3509962"/>
            <a:ext cx="5545176" cy="115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700"/>
            </a:lvl1pPr>
          </a:lstStyle>
          <a:p>
            <a:pPr/>
            <a:r>
              <a:t>[sēkwel lahyk]</a:t>
            </a:r>
          </a:p>
        </p:txBody>
      </p:sp>
      <p:sp>
        <p:nvSpPr>
          <p:cNvPr id="291" name="Shape 291"/>
          <p:cNvSpPr/>
          <p:nvPr/>
        </p:nvSpPr>
        <p:spPr>
          <a:xfrm>
            <a:off x="13174599" y="5135562"/>
            <a:ext cx="3267203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000">
                <a:solidFill>
                  <a:srgbClr val="FF9F1C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adjective</a:t>
            </a:r>
          </a:p>
        </p:txBody>
      </p:sp>
      <p:sp>
        <p:nvSpPr>
          <p:cNvPr id="292" name="Shape 292"/>
          <p:cNvSpPr/>
          <p:nvPr/>
        </p:nvSpPr>
        <p:spPr>
          <a:xfrm>
            <a:off x="13147357" y="6024562"/>
            <a:ext cx="10084733" cy="166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Resembling SQL in appearance, behavior or character </a:t>
            </a:r>
          </a:p>
        </p:txBody>
      </p:sp>
      <p:sp>
        <p:nvSpPr>
          <p:cNvPr id="293" name="Shape 293"/>
          <p:cNvSpPr/>
          <p:nvPr/>
        </p:nvSpPr>
        <p:spPr>
          <a:xfrm>
            <a:off x="13133959" y="8158162"/>
            <a:ext cx="2535683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6000">
                <a:solidFill>
                  <a:srgbClr val="FF9F1C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adverb</a:t>
            </a:r>
          </a:p>
        </p:txBody>
      </p:sp>
      <p:sp>
        <p:nvSpPr>
          <p:cNvPr id="294" name="Shape 294"/>
          <p:cNvSpPr/>
          <p:nvPr/>
        </p:nvSpPr>
        <p:spPr>
          <a:xfrm>
            <a:off x="13147357" y="9047162"/>
            <a:ext cx="10084733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In the manner of SQL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/>
        </p:nvSpPr>
        <p:spPr>
          <a:xfrm>
            <a:off x="2864167" y="3738562"/>
            <a:ext cx="18655666" cy="623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00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Let’s Talk About Primary Keys</a:t>
            </a:r>
          </a:p>
        </p:txBody>
      </p:sp>
      <p:pic>
        <p:nvPicPr>
          <p:cNvPr id="29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46400" y="7288445"/>
            <a:ext cx="11764334" cy="2521750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Shape 298"/>
          <p:cNvSpPr/>
          <p:nvPr/>
        </p:nvSpPr>
        <p:spPr>
          <a:xfrm>
            <a:off x="4955066" y="9936162"/>
            <a:ext cx="7747001" cy="242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5000"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Partition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7" grpId="1"/>
      <p:bldP build="whole" bldLvl="1" animBg="1" rev="0" advAuto="0" spid="298" grpId="2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/>
        </p:nvSpPr>
        <p:spPr>
          <a:xfrm>
            <a:off x="5078028" y="3646747"/>
            <a:ext cx="5388745" cy="28665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5000">
                <a:solidFill>
                  <a:srgbClr val="E7223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</a:lstStyle>
          <a:p>
            <a:pPr/>
            <a:r>
              <a:t>Table</a:t>
            </a:r>
          </a:p>
        </p:txBody>
      </p:sp>
      <p:sp>
        <p:nvSpPr>
          <p:cNvPr id="301" name="Shape 301"/>
          <p:cNvSpPr/>
          <p:nvPr/>
        </p:nvSpPr>
        <p:spPr>
          <a:xfrm>
            <a:off x="2731355" y="4777221"/>
            <a:ext cx="19276889" cy="46695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0">
                <a:solidFill>
                  <a:srgbClr val="E7223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</a:lstStyle>
          <a:p>
            <a:pPr/>
            <a:r>
              <a:t>Partitioning</a:t>
            </a:r>
          </a:p>
        </p:txBody>
      </p:sp>
      <p:pic>
        <p:nvPicPr>
          <p:cNvPr id="30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33741" y="1199058"/>
            <a:ext cx="4669558" cy="4669558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Shape 303"/>
          <p:cNvSpPr/>
          <p:nvPr/>
        </p:nvSpPr>
        <p:spPr>
          <a:xfrm>
            <a:off x="0" y="0"/>
            <a:ext cx="24416842" cy="13953233"/>
          </a:xfrm>
          <a:prstGeom prst="rect">
            <a:avLst/>
          </a:prstGeom>
          <a:solidFill>
            <a:srgbClr val="000000">
              <a:alpha val="56921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04" name="Shape 304"/>
          <p:cNvSpPr/>
          <p:nvPr/>
        </p:nvSpPr>
        <p:spPr>
          <a:xfrm>
            <a:off x="609600" y="8716962"/>
            <a:ext cx="23164801" cy="3952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5000">
                <a:solidFill>
                  <a:srgbClr val="FDFFFC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Remember This?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3" grpId="1"/>
      <p:bldP build="whole" bldLvl="1" animBg="1" rev="0" advAuto="0" spid="304" grpId="2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key-valu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0768" y="-3042543"/>
            <a:ext cx="22794278" cy="17095709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Shape 307"/>
          <p:cNvSpPr/>
          <p:nvPr/>
        </p:nvSpPr>
        <p:spPr>
          <a:xfrm>
            <a:off x="3101657" y="2163762"/>
            <a:ext cx="390588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Partition Key</a:t>
            </a:r>
          </a:p>
        </p:txBody>
      </p:sp>
      <p:sp>
        <p:nvSpPr>
          <p:cNvPr id="308" name="Shape 308"/>
          <p:cNvSpPr/>
          <p:nvPr/>
        </p:nvSpPr>
        <p:spPr>
          <a:xfrm>
            <a:off x="6889353" y="3252390"/>
            <a:ext cx="1791296" cy="1527176"/>
          </a:xfrm>
          <a:prstGeom prst="line">
            <a:avLst/>
          </a:prstGeom>
          <a:ln w="2540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DFF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/>
        </p:nvSpPr>
        <p:spPr>
          <a:xfrm>
            <a:off x="1316599" y="1080799"/>
            <a:ext cx="20947203" cy="342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43799" tIns="243799" rIns="243799" bIns="243799">
            <a:spAutoFit/>
          </a:bodyPr>
          <a:lstStyle>
            <a:lvl1pPr algn="l" defTabSz="2438400">
              <a:defRPr sz="19200"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Rimas Silkaitis</a:t>
            </a:r>
          </a:p>
        </p:txBody>
      </p:sp>
      <p:pic>
        <p:nvPicPr>
          <p:cNvPr id="136" name="image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52661" y="5002572"/>
            <a:ext cx="8915602" cy="9218734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hape 137"/>
          <p:cNvSpPr/>
          <p:nvPr/>
        </p:nvSpPr>
        <p:spPr>
          <a:xfrm>
            <a:off x="1586230" y="5910262"/>
            <a:ext cx="10371570" cy="189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11500"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Product</a:t>
            </a:r>
          </a:p>
        </p:txBody>
      </p:sp>
      <p:sp>
        <p:nvSpPr>
          <p:cNvPr id="138" name="Shape 138"/>
          <p:cNvSpPr/>
          <p:nvPr/>
        </p:nvSpPr>
        <p:spPr>
          <a:xfrm>
            <a:off x="1586230" y="7669212"/>
            <a:ext cx="10371570" cy="1374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sz="8100"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@neovintage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13412" y="1207271"/>
            <a:ext cx="12557176" cy="113014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cassandra-clust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157141" y="-490935"/>
            <a:ext cx="23855442" cy="17891582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Shape 313"/>
          <p:cNvSpPr/>
          <p:nvPr>
            <p:ph type="body" sz="half" idx="4294967295"/>
          </p:nvPr>
        </p:nvSpPr>
        <p:spPr>
          <a:xfrm>
            <a:off x="12666067" y="1227137"/>
            <a:ext cx="10947897" cy="10144126"/>
          </a:xfrm>
          <a:prstGeom prst="rect">
            <a:avLst/>
          </a:prstGeom>
        </p:spPr>
        <p:txBody>
          <a:bodyPr lIns="71437" tIns="71437" rIns="71437" bIns="71437" anchor="ctr">
            <a:normAutofit fontScale="100000" lnSpcReduction="0"/>
          </a:bodyPr>
          <a:lstStyle/>
          <a:p>
            <a:pPr marL="617361" indent="-617361" defTabSz="821531">
              <a:spcBef>
                <a:spcPts val="5900"/>
              </a:spcBef>
              <a:buSzPct val="75000"/>
              <a:buChar char="•"/>
              <a:defRPr sz="5000"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5 Node Cluster</a:t>
            </a:r>
          </a:p>
          <a:p>
            <a:pPr marL="617361" indent="-617361" defTabSz="821531">
              <a:spcBef>
                <a:spcPts val="5900"/>
              </a:spcBef>
              <a:buSzPct val="75000"/>
              <a:buChar char="•"/>
              <a:defRPr sz="5000"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Simplest terms: Data is partitioned amongst all the nodes using the hashing function.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Replication Factor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53800" y="2644338"/>
            <a:ext cx="9550400" cy="7747001"/>
          </a:xfrm>
          <a:prstGeom prst="rect">
            <a:avLst/>
          </a:prstGeom>
          <a:ln w="12700">
            <a:miter lim="400000"/>
          </a:ln>
        </p:spPr>
      </p:pic>
      <p:sp>
        <p:nvSpPr>
          <p:cNvPr id="318" name="Shape 318"/>
          <p:cNvSpPr/>
          <p:nvPr/>
        </p:nvSpPr>
        <p:spPr>
          <a:xfrm>
            <a:off x="8684361" y="6517838"/>
            <a:ext cx="3083182" cy="1"/>
          </a:xfrm>
          <a:prstGeom prst="line">
            <a:avLst/>
          </a:prstGeom>
          <a:ln w="2540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sp>
        <p:nvSpPr>
          <p:cNvPr id="319" name="Shape 319"/>
          <p:cNvSpPr/>
          <p:nvPr/>
        </p:nvSpPr>
        <p:spPr>
          <a:xfrm>
            <a:off x="12557604" y="3115964"/>
            <a:ext cx="1633257" cy="26533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2" h="21600" fill="norm" stroke="1" extrusionOk="0">
                <a:moveTo>
                  <a:pt x="109" y="21600"/>
                </a:moveTo>
                <a:cubicBezTo>
                  <a:pt x="-448" y="17209"/>
                  <a:pt x="1153" y="12816"/>
                  <a:pt x="4696" y="9015"/>
                </a:cubicBezTo>
                <a:cubicBezTo>
                  <a:pt x="8473" y="4964"/>
                  <a:pt x="14251" y="1798"/>
                  <a:pt x="21152" y="0"/>
                </a:cubicBezTo>
              </a:path>
            </a:pathLst>
          </a:custGeom>
          <a:ln w="2540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sp>
        <p:nvSpPr>
          <p:cNvPr id="320" name="Shape 320"/>
          <p:cNvSpPr/>
          <p:nvPr/>
        </p:nvSpPr>
        <p:spPr>
          <a:xfrm flipH="1" rot="8962864">
            <a:off x="13268804" y="7256164"/>
            <a:ext cx="1633257" cy="26533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52" h="21600" fill="norm" stroke="1" extrusionOk="0">
                <a:moveTo>
                  <a:pt x="109" y="21600"/>
                </a:moveTo>
                <a:cubicBezTo>
                  <a:pt x="-448" y="17209"/>
                  <a:pt x="1153" y="12816"/>
                  <a:pt x="4696" y="9015"/>
                </a:cubicBezTo>
                <a:cubicBezTo>
                  <a:pt x="8473" y="4964"/>
                  <a:pt x="14251" y="1798"/>
                  <a:pt x="21152" y="0"/>
                </a:cubicBezTo>
              </a:path>
            </a:pathLst>
          </a:custGeom>
          <a:ln w="2540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sp>
        <p:nvSpPr>
          <p:cNvPr id="321" name="Shape 321"/>
          <p:cNvSpPr/>
          <p:nvPr/>
        </p:nvSpPr>
        <p:spPr>
          <a:xfrm>
            <a:off x="-50800" y="-50800"/>
            <a:ext cx="7575848" cy="13817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22" name="Shape 322"/>
          <p:cNvSpPr/>
          <p:nvPr/>
        </p:nvSpPr>
        <p:spPr>
          <a:xfrm>
            <a:off x="1052185" y="1808162"/>
            <a:ext cx="5369878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Replication Factor</a:t>
            </a:r>
          </a:p>
        </p:txBody>
      </p:sp>
      <p:sp>
        <p:nvSpPr>
          <p:cNvPr id="323" name="Shape 323"/>
          <p:cNvSpPr/>
          <p:nvPr/>
        </p:nvSpPr>
        <p:spPr>
          <a:xfrm>
            <a:off x="317013" y="4922401"/>
            <a:ext cx="6840222" cy="3190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Setting this parameter tells Cassandra how many nodes to copy incoming the data to</a:t>
            </a:r>
          </a:p>
        </p:txBody>
      </p:sp>
      <p:sp>
        <p:nvSpPr>
          <p:cNvPr id="324" name="Shape 324"/>
          <p:cNvSpPr/>
          <p:nvPr/>
        </p:nvSpPr>
        <p:spPr>
          <a:xfrm>
            <a:off x="10160466" y="10774362"/>
            <a:ext cx="11937069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This is a replication factor of 3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4" grpId="4"/>
      <p:bldP build="whole" bldLvl="1" animBg="1" rev="0" advAuto="0" spid="320" grpId="3"/>
      <p:bldP build="whole" bldLvl="1" animBg="1" rev="0" advAuto="0" spid="318" grpId="1"/>
      <p:bldP build="whole" bldLvl="1" animBg="1" rev="0" advAuto="0" spid="319" grpId="2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But I thought Cassandra had tables?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column_famil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4667" y="228600"/>
            <a:ext cx="23614666" cy="17711000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Shape 329"/>
          <p:cNvSpPr/>
          <p:nvPr/>
        </p:nvSpPr>
        <p:spPr>
          <a:xfrm>
            <a:off x="6071393" y="9936162"/>
            <a:ext cx="13257214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Prior to 3.0, tables were called column families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data-mode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503" y="-493415"/>
            <a:ext cx="23864994" cy="16548184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Shape 332"/>
          <p:cNvSpPr/>
          <p:nvPr/>
        </p:nvSpPr>
        <p:spPr>
          <a:xfrm>
            <a:off x="2692400" y="1219200"/>
            <a:ext cx="18877360" cy="602763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33" name="Shape 333"/>
          <p:cNvSpPr/>
          <p:nvPr/>
        </p:nvSpPr>
        <p:spPr>
          <a:xfrm>
            <a:off x="4095655" y="2434381"/>
            <a:ext cx="16070849" cy="359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11300">
                <a:solidFill>
                  <a:srgbClr val="FDFFFC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Let’s Model Our Events Table in Cassandra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so-lets-do-this-thing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174750" y="-563777"/>
            <a:ext cx="26101338" cy="143035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Austin_power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729563" y="-70347"/>
            <a:ext cx="33117254" cy="13944108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Shape 338"/>
          <p:cNvSpPr/>
          <p:nvPr/>
        </p:nvSpPr>
        <p:spPr>
          <a:xfrm>
            <a:off x="2082800" y="774303"/>
            <a:ext cx="11084521" cy="12254809"/>
          </a:xfrm>
          <a:prstGeom prst="rect">
            <a:avLst/>
          </a:prstGeom>
          <a:solidFill>
            <a:srgbClr val="000000">
              <a:alpha val="77687"/>
            </a:srgbClr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39" name="Shape 339"/>
          <p:cNvSpPr/>
          <p:nvPr/>
        </p:nvSpPr>
        <p:spPr>
          <a:xfrm>
            <a:off x="2130971" y="1643063"/>
            <a:ext cx="10988179" cy="10429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>
              <a:defRPr sz="7500">
                <a:solidFill>
                  <a:srgbClr val="FDFFFC"/>
                </a:solidFill>
              </a:defRPr>
            </a:pPr>
            <a:r>
              <a:t>We’re not going to go through any setup</a:t>
            </a:r>
          </a:p>
          <a:p>
            <a:pPr>
              <a:defRPr sz="7500">
                <a:solidFill>
                  <a:srgbClr val="FDFFFC"/>
                </a:solidFill>
              </a:defRPr>
            </a:pPr>
          </a:p>
          <a:p>
            <a:pPr>
              <a:defRPr sz="7500">
                <a:solidFill>
                  <a:srgbClr val="FDFFFC"/>
                </a:solidFill>
              </a:defRPr>
            </a:pPr>
            <a:r>
              <a:t>Plenty of tutorials exist for that sort of thing</a:t>
            </a:r>
          </a:p>
          <a:p>
            <a:pPr>
              <a:defRPr sz="7500">
                <a:solidFill>
                  <a:srgbClr val="FDFFFC"/>
                </a:solidFill>
              </a:defRPr>
            </a:pPr>
          </a:p>
          <a:p>
            <a:pPr>
              <a:defRPr sz="7500">
                <a:solidFill>
                  <a:srgbClr val="FDFFFC"/>
                </a:solidFill>
              </a:defRPr>
            </a:pPr>
            <a:r>
              <a:t>Let’s assume were working with 5 node cluster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600"/>
            </a:pPr>
            <a:r>
              <a:t>$ psql</a:t>
            </a:r>
          </a:p>
          <a:p>
            <a:pPr>
              <a:defRPr sz="3600"/>
            </a:pPr>
            <a:r>
              <a:t>neovintage::DB=&gt; \d events</a:t>
            </a:r>
          </a:p>
          <a:p>
            <a:pPr>
              <a:defRPr sz="3600"/>
            </a:pPr>
            <a:r>
              <a:t>            Table “public.events"</a:t>
            </a:r>
          </a:p>
          <a:p>
            <a:pPr>
              <a:defRPr sz="3600"/>
            </a:pPr>
            <a:r>
              <a:t>    Column     |           Type           | Modifiers </a:t>
            </a:r>
          </a:p>
          <a:p>
            <a:pPr>
              <a:defRPr sz="3600"/>
            </a:pPr>
            <a:r>
              <a:t>---------------+--------------------------+-----------</a:t>
            </a:r>
          </a:p>
          <a:p>
            <a:pPr>
              <a:defRPr sz="3600"/>
            </a:pPr>
            <a:r>
              <a:t>user_id        | bigint                   |</a:t>
            </a:r>
          </a:p>
          <a:p>
            <a:pPr>
              <a:defRPr sz="3600"/>
            </a:pPr>
            <a:r>
              <a:t>account_id     | bigint                   |</a:t>
            </a:r>
          </a:p>
          <a:p>
            <a:pPr>
              <a:defRPr sz="3600"/>
            </a:pPr>
            <a:r>
              <a:t>session_id     | text                     |</a:t>
            </a:r>
          </a:p>
          <a:p>
            <a:pPr>
              <a:defRPr sz="3600"/>
            </a:pPr>
            <a:r>
              <a:t>occurred_at    | timestamp with time zone | </a:t>
            </a:r>
          </a:p>
          <a:p>
            <a:pPr>
              <a:defRPr sz="3600"/>
            </a:pPr>
            <a:r>
              <a:t>category       | text                     |</a:t>
            </a:r>
          </a:p>
          <a:p>
            <a:pPr>
              <a:defRPr sz="3600"/>
            </a:pPr>
            <a:r>
              <a:t>action         | text                     |</a:t>
            </a:r>
          </a:p>
          <a:p>
            <a:pPr>
              <a:defRPr sz="3600"/>
            </a:pPr>
            <a:r>
              <a:t>label          | text                     |</a:t>
            </a:r>
          </a:p>
          <a:p>
            <a:pPr>
              <a:defRPr sz="3600"/>
            </a:pPr>
            <a:r>
              <a:t>attributes     | jsonb                    |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DFF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heroku-logotype-horizontal-black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1669" y="1846984"/>
            <a:ext cx="21480662" cy="90696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500"/>
            </a:pPr>
            <a:r>
              <a:t>$ cqlsh</a:t>
            </a:r>
          </a:p>
          <a:p>
            <a:pPr>
              <a:defRPr sz="4500"/>
            </a:pPr>
            <a:r>
              <a:t>cqlsh&gt; CREATE KEYSPACE </a:t>
            </a:r>
          </a:p>
          <a:p>
            <a:pPr>
              <a:defRPr sz="4500"/>
            </a:pPr>
            <a:r>
              <a:t>       IF NOT EXISTS neovintage_prod</a:t>
            </a:r>
          </a:p>
          <a:p>
            <a:pPr>
              <a:defRPr sz="4500"/>
            </a:pPr>
            <a:r>
              <a:t>       WITH REPLICATION = { </a:t>
            </a:r>
          </a:p>
          <a:p>
            <a:pPr>
              <a:defRPr sz="4500"/>
            </a:pPr>
            <a:r>
              <a:t>         ‘class’: ‘NetworkTopologyStrategy’, </a:t>
            </a:r>
          </a:p>
          <a:p>
            <a:pPr lvl="8" indent="1828800" defTabSz="821531">
              <a:defRPr sz="4500">
                <a:solidFill>
                  <a:srgbClr val="FDFFFC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‘us-east’: 3 </a:t>
            </a:r>
          </a:p>
          <a:p>
            <a:pPr lvl="8" indent="1828800" defTabSz="821531">
              <a:defRPr sz="4500">
                <a:solidFill>
                  <a:srgbClr val="FDFFFC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};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500"/>
            </a:pPr>
            <a:r>
              <a:t>$ cqlsh</a:t>
            </a:r>
          </a:p>
          <a:p>
            <a:pPr>
              <a:defRPr sz="4500"/>
            </a:pPr>
            <a:r>
              <a:t>cqlsh&gt; CREATE SCHEMA </a:t>
            </a:r>
          </a:p>
          <a:p>
            <a:pPr>
              <a:defRPr sz="4500"/>
            </a:pPr>
            <a:r>
              <a:t>       IF NOT EXISTS neovintage_prod</a:t>
            </a:r>
          </a:p>
          <a:p>
            <a:pPr>
              <a:defRPr sz="4500"/>
            </a:pPr>
            <a:r>
              <a:t>       WITH REPLICATION = { </a:t>
            </a:r>
          </a:p>
          <a:p>
            <a:pPr>
              <a:defRPr sz="4500"/>
            </a:pPr>
            <a:r>
              <a:t>         ‘class’: ‘NetworkTopologyStrategy’, </a:t>
            </a:r>
          </a:p>
          <a:p>
            <a:pPr lvl="8" indent="1828800" defTabSz="821531">
              <a:defRPr sz="4500">
                <a:solidFill>
                  <a:srgbClr val="FDFFFC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‘us-east’: 3 </a:t>
            </a:r>
          </a:p>
          <a:p>
            <a:pPr lvl="8" indent="1828800" defTabSz="821531">
              <a:defRPr sz="4500">
                <a:solidFill>
                  <a:srgbClr val="FDFFFC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};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KEYSPACE == SCHEMA</a:t>
            </a:r>
          </a:p>
        </p:txBody>
      </p:sp>
      <p:sp>
        <p:nvSpPr>
          <p:cNvPr id="348" name="Shape 34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CQL can use KEYSPACE and SCHEMA interchangeably</a:t>
            </a:r>
          </a:p>
          <a:p>
            <a:pPr/>
            <a:r>
              <a:t>SCHEMA in Cassandra is somewhere between `CREATE DATABASE` and `CREATE SCHEMA` in Postgres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500"/>
            </a:pPr>
            <a:r>
              <a:t>$ cqlsh</a:t>
            </a:r>
          </a:p>
          <a:p>
            <a:pPr>
              <a:defRPr sz="4500"/>
            </a:pPr>
            <a:r>
              <a:t>cqlsh&gt; CREATE SCHEMA </a:t>
            </a:r>
          </a:p>
          <a:p>
            <a:pPr>
              <a:defRPr sz="4500"/>
            </a:pPr>
            <a:r>
              <a:t>       IF NOT EXISTS neovintage_prod</a:t>
            </a:r>
          </a:p>
          <a:p>
            <a:pPr>
              <a:defRPr sz="4500"/>
            </a:pPr>
            <a:r>
              <a:t>       WITH REPLICATION = { </a:t>
            </a:r>
          </a:p>
          <a:p>
            <a:pPr>
              <a:defRPr sz="4500"/>
            </a:pPr>
            <a:r>
              <a:t>         ‘class’: ‘NetworkTopologyStrategy’, </a:t>
            </a:r>
          </a:p>
          <a:p>
            <a:pPr lvl="8" indent="1828800" defTabSz="821531">
              <a:defRPr sz="4500">
                <a:solidFill>
                  <a:srgbClr val="FDFFFC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‘us-east’: 3 </a:t>
            </a:r>
          </a:p>
          <a:p>
            <a:pPr lvl="8" indent="1828800" defTabSz="821531">
              <a:defRPr sz="4500">
                <a:solidFill>
                  <a:srgbClr val="FDFFFC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};</a:t>
            </a:r>
          </a:p>
        </p:txBody>
      </p:sp>
      <p:sp>
        <p:nvSpPr>
          <p:cNvPr id="351" name="Shape 351"/>
          <p:cNvSpPr/>
          <p:nvPr/>
        </p:nvSpPr>
        <p:spPr>
          <a:xfrm>
            <a:off x="6731000" y="4216400"/>
            <a:ext cx="12778086" cy="1270000"/>
          </a:xfrm>
          <a:prstGeom prst="rect">
            <a:avLst/>
          </a:prstGeom>
          <a:ln w="203200">
            <a:solidFill>
              <a:srgbClr val="E72236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52" name="Shape 352"/>
          <p:cNvSpPr/>
          <p:nvPr/>
        </p:nvSpPr>
        <p:spPr>
          <a:xfrm>
            <a:off x="6491922" y="8335962"/>
            <a:ext cx="11400156" cy="166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000">
                <a:solidFill>
                  <a:srgbClr val="FDFFFC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Replication Strategy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500"/>
            </a:pPr>
            <a:r>
              <a:t>$ cqlsh</a:t>
            </a:r>
          </a:p>
          <a:p>
            <a:pPr>
              <a:defRPr sz="4500"/>
            </a:pPr>
            <a:r>
              <a:t>cqlsh&gt; CREATE SCHEMA </a:t>
            </a:r>
          </a:p>
          <a:p>
            <a:pPr>
              <a:defRPr sz="4500"/>
            </a:pPr>
            <a:r>
              <a:t>       IF NOT EXISTS neovintage_prod</a:t>
            </a:r>
          </a:p>
          <a:p>
            <a:pPr>
              <a:defRPr sz="4500"/>
            </a:pPr>
            <a:r>
              <a:t>       WITH REPLICATION = { </a:t>
            </a:r>
          </a:p>
          <a:p>
            <a:pPr>
              <a:defRPr sz="4500"/>
            </a:pPr>
            <a:r>
              <a:t>         ‘class’: ‘NetworkTopologyStrategy’, </a:t>
            </a:r>
          </a:p>
          <a:p>
            <a:pPr lvl="8" indent="1828800" defTabSz="821531">
              <a:defRPr sz="4500">
                <a:solidFill>
                  <a:srgbClr val="FDFFFC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‘us-east’: 3 </a:t>
            </a:r>
          </a:p>
          <a:p>
            <a:pPr lvl="8" indent="1828800" defTabSz="821531">
              <a:defRPr sz="4500">
                <a:solidFill>
                  <a:srgbClr val="FDFFFC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};</a:t>
            </a:r>
          </a:p>
        </p:txBody>
      </p:sp>
      <p:sp>
        <p:nvSpPr>
          <p:cNvPr id="355" name="Shape 355"/>
          <p:cNvSpPr/>
          <p:nvPr/>
        </p:nvSpPr>
        <p:spPr>
          <a:xfrm>
            <a:off x="7026592" y="8183562"/>
            <a:ext cx="10330816" cy="166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0000">
                <a:solidFill>
                  <a:srgbClr val="FDFFFC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Replication Factor</a:t>
            </a:r>
          </a:p>
        </p:txBody>
      </p:sp>
      <p:sp>
        <p:nvSpPr>
          <p:cNvPr id="356" name="Shape 356"/>
          <p:cNvSpPr/>
          <p:nvPr/>
        </p:nvSpPr>
        <p:spPr>
          <a:xfrm>
            <a:off x="6731000" y="5003800"/>
            <a:ext cx="4751090" cy="1270000"/>
          </a:xfrm>
          <a:prstGeom prst="rect">
            <a:avLst/>
          </a:prstGeom>
          <a:ln w="203200">
            <a:solidFill>
              <a:srgbClr val="E72236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Replication Strategies</a:t>
            </a:r>
          </a:p>
        </p:txBody>
      </p:sp>
      <p:sp>
        <p:nvSpPr>
          <p:cNvPr id="359" name="Shape 35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NetworkTopologyStrategy - You have to define the network topology by defining the data centers. No magic here</a:t>
            </a:r>
          </a:p>
          <a:p>
            <a:pPr/>
            <a:r>
              <a:t>SimpleStrategy - Has no idea of the topology and doesn’t care to. Data is replicated to adjacent nodes.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500"/>
            </a:pPr>
            <a:r>
              <a:t>$ cqlsh</a:t>
            </a:r>
          </a:p>
          <a:p>
            <a:pPr>
              <a:defRPr sz="4500"/>
            </a:pPr>
            <a:r>
              <a:t>cqlsh&gt; CREATE TABLE neovintage_prod.events ( </a:t>
            </a:r>
          </a:p>
          <a:p>
            <a:pPr>
              <a:defRPr sz="4500"/>
            </a:pPr>
            <a:r>
              <a:t>         user_id bigint primary key,</a:t>
            </a:r>
          </a:p>
          <a:p>
            <a:pPr>
              <a:defRPr sz="4500"/>
            </a:pPr>
            <a:r>
              <a:t>         account_id bigint,</a:t>
            </a:r>
          </a:p>
          <a:p>
            <a:pPr>
              <a:defRPr sz="4500"/>
            </a:pPr>
            <a:r>
              <a:t>         session_id text,</a:t>
            </a:r>
          </a:p>
          <a:p>
            <a:pPr>
              <a:defRPr sz="4500"/>
            </a:pPr>
            <a:r>
              <a:t>         occurred_at timestamp,</a:t>
            </a:r>
          </a:p>
          <a:p>
            <a:pPr>
              <a:defRPr sz="4500"/>
            </a:pPr>
            <a:r>
              <a:t>         category text,</a:t>
            </a:r>
          </a:p>
          <a:p>
            <a:pPr>
              <a:defRPr sz="4500"/>
            </a:pPr>
            <a:r>
              <a:t>         action text,</a:t>
            </a:r>
          </a:p>
          <a:p>
            <a:pPr>
              <a:defRPr sz="4500"/>
            </a:pPr>
            <a:r>
              <a:t>         label text,</a:t>
            </a:r>
          </a:p>
          <a:p>
            <a:pPr>
              <a:defRPr sz="4500"/>
            </a:pPr>
            <a:r>
              <a:t>         attributes map&lt;text, text&gt;</a:t>
            </a:r>
          </a:p>
          <a:p>
            <a:pPr>
              <a:defRPr sz="4500"/>
            </a:pPr>
            <a:r>
              <a:t>        );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14732">
              <a:defRPr sz="9744"/>
            </a:lvl1pPr>
          </a:lstStyle>
          <a:p>
            <a:pPr/>
            <a:r>
              <a:t>Remember the Primary Key?</a:t>
            </a:r>
          </a:p>
        </p:txBody>
      </p:sp>
      <p:sp>
        <p:nvSpPr>
          <p:cNvPr id="364" name="Shape 36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Postgres defines a PRIMARY KEY as a constraint that a column or group of columns can be used as a unique identifier for rows in the table.</a:t>
            </a:r>
          </a:p>
          <a:p>
            <a:pPr/>
            <a:r>
              <a:t>CQL shares that same constraint but extends the definition even further. Although the main purpose is to order information in the cluster.</a:t>
            </a:r>
          </a:p>
          <a:p>
            <a:pPr/>
            <a:r>
              <a:t>CQL includes partitioning and sort order of the data on disk (clustering).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500"/>
            </a:pPr>
            <a:r>
              <a:t>$ cqlsh</a:t>
            </a:r>
          </a:p>
          <a:p>
            <a:pPr>
              <a:defRPr sz="4500"/>
            </a:pPr>
            <a:r>
              <a:t>cqlsh&gt; CREATE TABLE neovintage_prod.events ( </a:t>
            </a:r>
          </a:p>
          <a:p>
            <a:pPr>
              <a:defRPr sz="4500"/>
            </a:pPr>
            <a:r>
              <a:t>         user_id bigint primary key,</a:t>
            </a:r>
          </a:p>
          <a:p>
            <a:pPr>
              <a:defRPr sz="4500"/>
            </a:pPr>
            <a:r>
              <a:t>         account_id bigint,</a:t>
            </a:r>
          </a:p>
          <a:p>
            <a:pPr>
              <a:defRPr sz="4500"/>
            </a:pPr>
            <a:r>
              <a:t>         session_id text,</a:t>
            </a:r>
          </a:p>
          <a:p>
            <a:pPr>
              <a:defRPr sz="4500"/>
            </a:pPr>
            <a:r>
              <a:t>         occurred_at timestamp,</a:t>
            </a:r>
          </a:p>
          <a:p>
            <a:pPr>
              <a:defRPr sz="4500"/>
            </a:pPr>
            <a:r>
              <a:t>         category text,</a:t>
            </a:r>
          </a:p>
          <a:p>
            <a:pPr>
              <a:defRPr sz="4500"/>
            </a:pPr>
            <a:r>
              <a:t>         action text,</a:t>
            </a:r>
          </a:p>
          <a:p>
            <a:pPr>
              <a:defRPr sz="4500"/>
            </a:pPr>
            <a:r>
              <a:t>         label text,</a:t>
            </a:r>
          </a:p>
          <a:p>
            <a:pPr>
              <a:defRPr sz="4500"/>
            </a:pPr>
            <a:r>
              <a:t>         attributes map&lt;text, text&gt;</a:t>
            </a:r>
          </a:p>
          <a:p>
            <a:pPr>
              <a:defRPr sz="4500"/>
            </a:pPr>
            <a:r>
              <a:t>        );</a:t>
            </a:r>
          </a:p>
        </p:txBody>
      </p:sp>
      <p:sp>
        <p:nvSpPr>
          <p:cNvPr id="367" name="Shape 367"/>
          <p:cNvSpPr/>
          <p:nvPr/>
        </p:nvSpPr>
        <p:spPr>
          <a:xfrm>
            <a:off x="6553200" y="2844800"/>
            <a:ext cx="12778086" cy="1270000"/>
          </a:xfrm>
          <a:prstGeom prst="rect">
            <a:avLst/>
          </a:prstGeom>
          <a:ln w="203200">
            <a:solidFill>
              <a:srgbClr val="E72236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7" grpId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type="title"/>
          </p:nvPr>
        </p:nvSpPr>
        <p:spPr>
          <a:xfrm>
            <a:off x="4387453" y="599678"/>
            <a:ext cx="15609094" cy="3036094"/>
          </a:xfrm>
          <a:prstGeom prst="rect">
            <a:avLst/>
          </a:prstGeom>
        </p:spPr>
        <p:txBody>
          <a:bodyPr/>
          <a:lstStyle>
            <a:lvl1pPr defTabSz="747593">
              <a:defRPr sz="10192"/>
            </a:lvl1pPr>
          </a:lstStyle>
          <a:p>
            <a:pPr/>
            <a:r>
              <a:t>Single Column Primary Key</a:t>
            </a:r>
          </a:p>
        </p:txBody>
      </p:sp>
      <p:sp>
        <p:nvSpPr>
          <p:cNvPr id="370" name="Shape 370"/>
          <p:cNvSpPr/>
          <p:nvPr>
            <p:ph type="body" idx="1"/>
          </p:nvPr>
        </p:nvSpPr>
        <p:spPr>
          <a:xfrm>
            <a:off x="4387453" y="3686571"/>
            <a:ext cx="15609094" cy="8840392"/>
          </a:xfrm>
          <a:prstGeom prst="rect">
            <a:avLst/>
          </a:prstGeom>
        </p:spPr>
        <p:txBody>
          <a:bodyPr/>
          <a:lstStyle/>
          <a:p>
            <a:pPr/>
            <a:r>
              <a:t>Used for both partitioning and clustering.</a:t>
            </a:r>
          </a:p>
          <a:p>
            <a:pPr/>
            <a:r>
              <a:t>Syntactically, can be defined inline or as a separate line within the DDL statement.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DFF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26993" y="4541960"/>
            <a:ext cx="6617257" cy="4632081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Shape 143"/>
          <p:cNvSpPr/>
          <p:nvPr/>
        </p:nvSpPr>
        <p:spPr>
          <a:xfrm>
            <a:off x="11445481" y="5298952"/>
            <a:ext cx="8065288" cy="2454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pc="-425" sz="14200">
                <a:latin typeface="Salesforce Sans"/>
                <a:ea typeface="Salesforce Sans"/>
                <a:cs typeface="Salesforce Sans"/>
                <a:sym typeface="Salesforce Sans"/>
              </a:defRPr>
            </a:lvl1pPr>
          </a:lstStyle>
          <a:p>
            <a:pPr/>
            <a:r>
              <a:t>app cloud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defTabSz="747593">
              <a:defRPr sz="4095"/>
            </a:pPr>
            <a:r>
              <a:t>$ cqlsh</a:t>
            </a:r>
          </a:p>
          <a:p>
            <a:pPr defTabSz="747593">
              <a:defRPr sz="4095"/>
            </a:pPr>
            <a:r>
              <a:t>cqlsh&gt; CREATE TABLE neovintage_prod.events ( </a:t>
            </a:r>
          </a:p>
          <a:p>
            <a:pPr defTabSz="747593">
              <a:defRPr sz="4095"/>
            </a:pPr>
            <a:r>
              <a:t>         user_id bigint,</a:t>
            </a:r>
          </a:p>
          <a:p>
            <a:pPr defTabSz="747593">
              <a:defRPr sz="4095"/>
            </a:pPr>
            <a:r>
              <a:t>         account_id bigint,</a:t>
            </a:r>
          </a:p>
          <a:p>
            <a:pPr defTabSz="747593">
              <a:defRPr sz="4095"/>
            </a:pPr>
            <a:r>
              <a:t>         session_id text,</a:t>
            </a:r>
          </a:p>
          <a:p>
            <a:pPr defTabSz="747593">
              <a:defRPr sz="4095"/>
            </a:pPr>
            <a:r>
              <a:t>         occurred_at timestamp,</a:t>
            </a:r>
          </a:p>
          <a:p>
            <a:pPr defTabSz="747593">
              <a:defRPr sz="4095"/>
            </a:pPr>
            <a:r>
              <a:t>         category text,</a:t>
            </a:r>
          </a:p>
          <a:p>
            <a:pPr defTabSz="747593">
              <a:defRPr sz="4095"/>
            </a:pPr>
            <a:r>
              <a:t>         action text,</a:t>
            </a:r>
          </a:p>
          <a:p>
            <a:pPr defTabSz="747593">
              <a:defRPr sz="4095"/>
            </a:pPr>
            <a:r>
              <a:t>         label text,</a:t>
            </a:r>
          </a:p>
          <a:p>
            <a:pPr defTabSz="747593">
              <a:defRPr sz="4095"/>
            </a:pPr>
            <a:r>
              <a:t>         attributes map&lt;text, text&gt;,</a:t>
            </a:r>
          </a:p>
          <a:p>
            <a:pPr defTabSz="747593">
              <a:defRPr sz="4095"/>
            </a:pPr>
            <a:r>
              <a:t>         PRIMARY KEY (</a:t>
            </a:r>
          </a:p>
          <a:p>
            <a:pPr defTabSz="747593">
              <a:defRPr sz="4095"/>
            </a:pPr>
            <a:r>
              <a:t>           (user_id, occurred_at), </a:t>
            </a:r>
          </a:p>
          <a:p>
            <a:pPr defTabSz="747593">
              <a:defRPr sz="4095"/>
            </a:pPr>
            <a:r>
              <a:t>           account_id, </a:t>
            </a:r>
          </a:p>
          <a:p>
            <a:pPr defTabSz="747593">
              <a:defRPr sz="4095"/>
            </a:pPr>
            <a:r>
              <a:t>           session_id</a:t>
            </a:r>
          </a:p>
          <a:p>
            <a:pPr defTabSz="747593">
              <a:defRPr sz="4095"/>
            </a:pPr>
            <a:r>
              <a:t>         )  </a:t>
            </a:r>
          </a:p>
          <a:p>
            <a:pPr defTabSz="747593">
              <a:defRPr sz="4095"/>
            </a:pPr>
            <a:r>
              <a:t>        );</a:t>
            </a:r>
          </a:p>
        </p:txBody>
      </p:sp>
      <p:sp>
        <p:nvSpPr>
          <p:cNvPr id="373" name="Shape 373"/>
          <p:cNvSpPr/>
          <p:nvPr/>
        </p:nvSpPr>
        <p:spPr>
          <a:xfrm>
            <a:off x="4648200" y="8022034"/>
            <a:ext cx="11662371" cy="3537050"/>
          </a:xfrm>
          <a:prstGeom prst="rect">
            <a:avLst/>
          </a:prstGeom>
          <a:ln w="203200">
            <a:solidFill>
              <a:srgbClr val="E72236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defTabSz="747593">
              <a:defRPr sz="4095"/>
            </a:pPr>
            <a:r>
              <a:t>$ cqlsh</a:t>
            </a:r>
          </a:p>
          <a:p>
            <a:pPr defTabSz="747593">
              <a:defRPr sz="4095"/>
            </a:pPr>
            <a:r>
              <a:t>cqlsh&gt; CREATE TABLE neovintage_prod.events ( </a:t>
            </a:r>
          </a:p>
          <a:p>
            <a:pPr defTabSz="747593">
              <a:defRPr sz="4095"/>
            </a:pPr>
            <a:r>
              <a:t>         user_id bigint,</a:t>
            </a:r>
          </a:p>
          <a:p>
            <a:pPr defTabSz="747593">
              <a:defRPr sz="4095"/>
            </a:pPr>
            <a:r>
              <a:t>         account_id bigint,</a:t>
            </a:r>
          </a:p>
          <a:p>
            <a:pPr defTabSz="747593">
              <a:defRPr sz="4095"/>
            </a:pPr>
            <a:r>
              <a:t>         session_id text,</a:t>
            </a:r>
          </a:p>
          <a:p>
            <a:pPr defTabSz="747593">
              <a:defRPr sz="4095"/>
            </a:pPr>
            <a:r>
              <a:t>         occurred_at timestamp,</a:t>
            </a:r>
          </a:p>
          <a:p>
            <a:pPr defTabSz="747593">
              <a:defRPr sz="4095"/>
            </a:pPr>
            <a:r>
              <a:t>         category text,</a:t>
            </a:r>
          </a:p>
          <a:p>
            <a:pPr defTabSz="747593">
              <a:defRPr sz="4095"/>
            </a:pPr>
            <a:r>
              <a:t>         action text,</a:t>
            </a:r>
          </a:p>
          <a:p>
            <a:pPr defTabSz="747593">
              <a:defRPr sz="4095"/>
            </a:pPr>
            <a:r>
              <a:t>         label text,</a:t>
            </a:r>
          </a:p>
          <a:p>
            <a:pPr defTabSz="747593">
              <a:defRPr sz="4095"/>
            </a:pPr>
            <a:r>
              <a:t>         attributes map&lt;text, text&gt;,</a:t>
            </a:r>
          </a:p>
          <a:p>
            <a:pPr defTabSz="747593">
              <a:defRPr sz="4095"/>
            </a:pPr>
            <a:r>
              <a:t>         PRIMARY KEY (</a:t>
            </a:r>
          </a:p>
          <a:p>
            <a:pPr defTabSz="747593">
              <a:defRPr sz="4095"/>
            </a:pPr>
            <a:r>
              <a:t>           (user_id, occurred_at), </a:t>
            </a:r>
          </a:p>
          <a:p>
            <a:pPr defTabSz="747593">
              <a:defRPr sz="4095"/>
            </a:pPr>
            <a:r>
              <a:t>           account_id, </a:t>
            </a:r>
          </a:p>
          <a:p>
            <a:pPr defTabSz="747593">
              <a:defRPr sz="4095"/>
            </a:pPr>
            <a:r>
              <a:t>           session_id</a:t>
            </a:r>
          </a:p>
          <a:p>
            <a:pPr defTabSz="747593">
              <a:defRPr sz="4095"/>
            </a:pPr>
            <a:r>
              <a:t>         )  </a:t>
            </a:r>
          </a:p>
          <a:p>
            <a:pPr defTabSz="747593">
              <a:defRPr sz="4095"/>
            </a:pPr>
            <a:r>
              <a:t>        );</a:t>
            </a:r>
          </a:p>
        </p:txBody>
      </p:sp>
      <p:sp>
        <p:nvSpPr>
          <p:cNvPr id="376" name="Shape 376"/>
          <p:cNvSpPr/>
          <p:nvPr/>
        </p:nvSpPr>
        <p:spPr>
          <a:xfrm>
            <a:off x="5892800" y="8741920"/>
            <a:ext cx="9866809" cy="824608"/>
          </a:xfrm>
          <a:prstGeom prst="rect">
            <a:avLst/>
          </a:prstGeom>
          <a:ln w="203200">
            <a:solidFill>
              <a:srgbClr val="E72236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77" name="Shape 377"/>
          <p:cNvSpPr/>
          <p:nvPr/>
        </p:nvSpPr>
        <p:spPr>
          <a:xfrm>
            <a:off x="16262350" y="8320786"/>
            <a:ext cx="4867176" cy="166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>
                <a:solidFill>
                  <a:srgbClr val="FDFFFC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Composite Partition Key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defTabSz="747593">
              <a:defRPr sz="4095"/>
            </a:pPr>
            <a:r>
              <a:t>$ cqlsh</a:t>
            </a:r>
          </a:p>
          <a:p>
            <a:pPr defTabSz="747593">
              <a:defRPr sz="4095"/>
            </a:pPr>
            <a:r>
              <a:t>cqlsh&gt; CREATE TABLE neovintage_prod.events ( </a:t>
            </a:r>
          </a:p>
          <a:p>
            <a:pPr defTabSz="747593">
              <a:defRPr sz="4095"/>
            </a:pPr>
            <a:r>
              <a:t>         user_id bigint,</a:t>
            </a:r>
          </a:p>
          <a:p>
            <a:pPr defTabSz="747593">
              <a:defRPr sz="4095"/>
            </a:pPr>
            <a:r>
              <a:t>         account_id bigint,</a:t>
            </a:r>
          </a:p>
          <a:p>
            <a:pPr defTabSz="747593">
              <a:defRPr sz="4095"/>
            </a:pPr>
            <a:r>
              <a:t>         session_id text,</a:t>
            </a:r>
          </a:p>
          <a:p>
            <a:pPr defTabSz="747593">
              <a:defRPr sz="4095"/>
            </a:pPr>
            <a:r>
              <a:t>         occurred_at timestamp,</a:t>
            </a:r>
          </a:p>
          <a:p>
            <a:pPr defTabSz="747593">
              <a:defRPr sz="4095"/>
            </a:pPr>
            <a:r>
              <a:t>         category text,</a:t>
            </a:r>
          </a:p>
          <a:p>
            <a:pPr defTabSz="747593">
              <a:defRPr sz="4095"/>
            </a:pPr>
            <a:r>
              <a:t>         action text,</a:t>
            </a:r>
          </a:p>
          <a:p>
            <a:pPr defTabSz="747593">
              <a:defRPr sz="4095"/>
            </a:pPr>
            <a:r>
              <a:t>         label text,</a:t>
            </a:r>
          </a:p>
          <a:p>
            <a:pPr defTabSz="747593">
              <a:defRPr sz="4095"/>
            </a:pPr>
            <a:r>
              <a:t>         attributes map&lt;text, text&gt;,</a:t>
            </a:r>
          </a:p>
          <a:p>
            <a:pPr defTabSz="747593">
              <a:defRPr sz="4095"/>
            </a:pPr>
            <a:r>
              <a:t>         PRIMARY KEY (</a:t>
            </a:r>
          </a:p>
          <a:p>
            <a:pPr defTabSz="747593">
              <a:defRPr sz="4095"/>
            </a:pPr>
            <a:r>
              <a:t>           (user_id, occurred_at), </a:t>
            </a:r>
          </a:p>
          <a:p>
            <a:pPr defTabSz="747593">
              <a:defRPr sz="4095"/>
            </a:pPr>
            <a:r>
              <a:t>           account_id, </a:t>
            </a:r>
          </a:p>
          <a:p>
            <a:pPr defTabSz="747593">
              <a:defRPr sz="4095"/>
            </a:pPr>
            <a:r>
              <a:t>           session_id</a:t>
            </a:r>
          </a:p>
          <a:p>
            <a:pPr defTabSz="747593">
              <a:defRPr sz="4095"/>
            </a:pPr>
            <a:r>
              <a:t>         )  </a:t>
            </a:r>
          </a:p>
          <a:p>
            <a:pPr defTabSz="747593">
              <a:defRPr sz="4095"/>
            </a:pPr>
            <a:r>
              <a:t>        );</a:t>
            </a:r>
          </a:p>
        </p:txBody>
      </p:sp>
      <p:sp>
        <p:nvSpPr>
          <p:cNvPr id="380" name="Shape 380"/>
          <p:cNvSpPr/>
          <p:nvPr/>
        </p:nvSpPr>
        <p:spPr>
          <a:xfrm>
            <a:off x="5892800" y="9378255"/>
            <a:ext cx="9866809" cy="1463676"/>
          </a:xfrm>
          <a:prstGeom prst="rect">
            <a:avLst/>
          </a:prstGeom>
          <a:ln w="203200">
            <a:solidFill>
              <a:srgbClr val="E72236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81" name="Shape 381"/>
          <p:cNvSpPr/>
          <p:nvPr/>
        </p:nvSpPr>
        <p:spPr>
          <a:xfrm>
            <a:off x="16262350" y="9657655"/>
            <a:ext cx="486717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>
                <a:solidFill>
                  <a:srgbClr val="FDFFFC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Clustering Keys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500"/>
            </a:pPr>
            <a:r>
              <a:t>PRIMARY KEY (</a:t>
            </a:r>
          </a:p>
          <a:p>
            <a:pPr>
              <a:defRPr sz="4500"/>
            </a:pPr>
            <a:r>
              <a:t>  (user_id, occurred_at), </a:t>
            </a:r>
          </a:p>
          <a:p>
            <a:pPr>
              <a:defRPr sz="4500"/>
            </a:pPr>
            <a:r>
              <a:t>  account_id, </a:t>
            </a:r>
          </a:p>
          <a:p>
            <a:pPr>
              <a:defRPr sz="4500"/>
            </a:pPr>
            <a:r>
              <a:t>  session_id</a:t>
            </a:r>
          </a:p>
          <a:p>
            <a:pPr>
              <a:defRPr sz="4500"/>
            </a:pPr>
            <a:r>
              <a:t>)  </a:t>
            </a:r>
          </a:p>
          <a:p>
            <a:pPr>
              <a:defRPr sz="4500"/>
            </a:pPr>
            <a:r>
              <a:t>       </a:t>
            </a:r>
          </a:p>
        </p:txBody>
      </p:sp>
      <p:sp>
        <p:nvSpPr>
          <p:cNvPr id="384" name="Shape 384"/>
          <p:cNvSpPr/>
          <p:nvPr/>
        </p:nvSpPr>
        <p:spPr>
          <a:xfrm>
            <a:off x="4038600" y="2180034"/>
            <a:ext cx="11210429" cy="1156991"/>
          </a:xfrm>
          <a:prstGeom prst="rect">
            <a:avLst/>
          </a:prstGeom>
          <a:ln w="203200">
            <a:solidFill>
              <a:srgbClr val="E72236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85" name="Shape 385"/>
          <p:cNvSpPr/>
          <p:nvPr/>
        </p:nvSpPr>
        <p:spPr>
          <a:xfrm>
            <a:off x="3915251" y="6222608"/>
            <a:ext cx="7104698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FDFFFC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Composite Partition Key</a:t>
            </a:r>
          </a:p>
        </p:txBody>
      </p:sp>
      <p:sp>
        <p:nvSpPr>
          <p:cNvPr id="386" name="Shape 386"/>
          <p:cNvSpPr/>
          <p:nvPr/>
        </p:nvSpPr>
        <p:spPr>
          <a:xfrm>
            <a:off x="3870007" y="7060807"/>
            <a:ext cx="16215560" cy="3952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617361" indent="-617361" algn="l">
              <a:buSzPct val="75000"/>
              <a:buChar char="•"/>
              <a:defRPr>
                <a:solidFill>
                  <a:srgbClr val="FDFFFC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This means that both the user_id and the occurred_at columns are going to be used to partition data. </a:t>
            </a:r>
          </a:p>
          <a:p>
            <a:pPr marL="617361" indent="-617361" algn="l">
              <a:buSzPct val="75000"/>
              <a:buChar char="•"/>
              <a:defRPr>
                <a:solidFill>
                  <a:srgbClr val="FDFFFC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If you were to not include the inner parenthesis, the the first column listed in this PRIMARY KEY definition would be the sole partition key.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500"/>
            </a:pPr>
            <a:r>
              <a:t>PRIMARY KEY (</a:t>
            </a:r>
          </a:p>
          <a:p>
            <a:pPr>
              <a:defRPr sz="4500"/>
            </a:pPr>
            <a:r>
              <a:t>  (user_id, occurred_at), </a:t>
            </a:r>
          </a:p>
          <a:p>
            <a:pPr>
              <a:defRPr sz="4500"/>
            </a:pPr>
            <a:r>
              <a:t>  account_id, </a:t>
            </a:r>
          </a:p>
          <a:p>
            <a:pPr>
              <a:defRPr sz="4500"/>
            </a:pPr>
            <a:r>
              <a:t>  session_id</a:t>
            </a:r>
          </a:p>
          <a:p>
            <a:pPr>
              <a:defRPr sz="4500"/>
            </a:pPr>
            <a:r>
              <a:t>)  </a:t>
            </a:r>
          </a:p>
          <a:p>
            <a:pPr>
              <a:defRPr sz="4500"/>
            </a:pPr>
            <a:r>
              <a:t>       </a:t>
            </a:r>
          </a:p>
        </p:txBody>
      </p:sp>
      <p:sp>
        <p:nvSpPr>
          <p:cNvPr id="389" name="Shape 389"/>
          <p:cNvSpPr/>
          <p:nvPr/>
        </p:nvSpPr>
        <p:spPr>
          <a:xfrm>
            <a:off x="4038600" y="3069034"/>
            <a:ext cx="11153974" cy="1534419"/>
          </a:xfrm>
          <a:prstGeom prst="rect">
            <a:avLst/>
          </a:prstGeom>
          <a:ln w="203200">
            <a:solidFill>
              <a:srgbClr val="E72236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90" name="Shape 390"/>
          <p:cNvSpPr/>
          <p:nvPr/>
        </p:nvSpPr>
        <p:spPr>
          <a:xfrm>
            <a:off x="3874134" y="6222608"/>
            <a:ext cx="571373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FDFFFC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Clustering Columns</a:t>
            </a:r>
          </a:p>
        </p:txBody>
      </p:sp>
      <p:sp>
        <p:nvSpPr>
          <p:cNvPr id="391" name="Shape 391"/>
          <p:cNvSpPr/>
          <p:nvPr/>
        </p:nvSpPr>
        <p:spPr>
          <a:xfrm>
            <a:off x="3906420" y="7137007"/>
            <a:ext cx="16215560" cy="242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marL="617361" indent="-617361" algn="l">
              <a:buSzPct val="75000"/>
              <a:buChar char="•"/>
              <a:defRPr>
                <a:solidFill>
                  <a:srgbClr val="FDFFFC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Defines how the data is sorted on disk. In this case, its by account_id and then session_id</a:t>
            </a:r>
          </a:p>
          <a:p>
            <a:pPr marL="617361" indent="-617361" algn="l">
              <a:buSzPct val="75000"/>
              <a:buChar char="•"/>
              <a:defRPr>
                <a:solidFill>
                  <a:srgbClr val="FDFFFC"/>
                </a:solidFill>
                <a:latin typeface="Lato Regular"/>
                <a:ea typeface="Lato Regular"/>
                <a:cs typeface="Lato Regular"/>
                <a:sym typeface="Lato Regular"/>
              </a:defRPr>
            </a:pPr>
            <a:r>
              <a:t>It is possible to change the direction of the sort order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defTabSz="657225">
              <a:defRPr sz="3600"/>
            </a:pPr>
            <a:r>
              <a:t>$ cqlsh</a:t>
            </a:r>
          </a:p>
          <a:p>
            <a:pPr defTabSz="657225">
              <a:defRPr sz="3600"/>
            </a:pPr>
            <a:r>
              <a:t>cqlsh&gt; CREATE TABLE neovintage_prod.events ( </a:t>
            </a:r>
          </a:p>
          <a:p>
            <a:pPr defTabSz="657225">
              <a:defRPr sz="3600"/>
            </a:pPr>
            <a:r>
              <a:t>         user_id bigint,</a:t>
            </a:r>
          </a:p>
          <a:p>
            <a:pPr defTabSz="657225">
              <a:defRPr sz="3600"/>
            </a:pPr>
            <a:r>
              <a:t>         account_id bigint,</a:t>
            </a:r>
          </a:p>
          <a:p>
            <a:pPr defTabSz="657225">
              <a:defRPr sz="3600"/>
            </a:pPr>
            <a:r>
              <a:t>         session_id text,</a:t>
            </a:r>
          </a:p>
          <a:p>
            <a:pPr defTabSz="657225">
              <a:defRPr sz="3600"/>
            </a:pPr>
            <a:r>
              <a:t>         occurred_at timestamp,</a:t>
            </a:r>
          </a:p>
          <a:p>
            <a:pPr defTabSz="657225">
              <a:defRPr sz="3600"/>
            </a:pPr>
            <a:r>
              <a:t>         category text,</a:t>
            </a:r>
          </a:p>
          <a:p>
            <a:pPr defTabSz="657225">
              <a:defRPr sz="3600"/>
            </a:pPr>
            <a:r>
              <a:t>         action text,</a:t>
            </a:r>
          </a:p>
          <a:p>
            <a:pPr defTabSz="657225">
              <a:defRPr sz="3600"/>
            </a:pPr>
            <a:r>
              <a:t>         label text,</a:t>
            </a:r>
          </a:p>
          <a:p>
            <a:pPr defTabSz="657225">
              <a:defRPr sz="3600"/>
            </a:pPr>
            <a:r>
              <a:t>         attributes map&lt;text, text&gt;,</a:t>
            </a:r>
          </a:p>
          <a:p>
            <a:pPr defTabSz="657225">
              <a:defRPr sz="3600"/>
            </a:pPr>
            <a:r>
              <a:t>         PRIMARY KEY (</a:t>
            </a:r>
          </a:p>
          <a:p>
            <a:pPr defTabSz="657225">
              <a:defRPr sz="3600"/>
            </a:pPr>
            <a:r>
              <a:t>           (user_id, occurred_at), </a:t>
            </a:r>
          </a:p>
          <a:p>
            <a:pPr defTabSz="657225">
              <a:defRPr sz="3600"/>
            </a:pPr>
            <a:r>
              <a:t>           account_id, </a:t>
            </a:r>
          </a:p>
          <a:p>
            <a:pPr defTabSz="657225">
              <a:defRPr sz="3600"/>
            </a:pPr>
            <a:r>
              <a:t>           session_id</a:t>
            </a:r>
          </a:p>
          <a:p>
            <a:pPr defTabSz="657225">
              <a:defRPr sz="3600"/>
            </a:pPr>
            <a:r>
              <a:t>         )  </a:t>
            </a:r>
          </a:p>
          <a:p>
            <a:pPr defTabSz="657225">
              <a:defRPr sz="3600"/>
            </a:pPr>
            <a:r>
              <a:t>        ) WITH CLUSTERING ORDER BY (</a:t>
            </a:r>
          </a:p>
          <a:p>
            <a:pPr defTabSz="657225">
              <a:defRPr sz="3600"/>
            </a:pPr>
            <a:r>
              <a:t>            account_id desc, session_id acc</a:t>
            </a:r>
          </a:p>
          <a:p>
            <a:pPr defTabSz="657225">
              <a:defRPr sz="3600"/>
            </a:pPr>
            <a:r>
              <a:t>        );</a:t>
            </a:r>
          </a:p>
        </p:txBody>
      </p:sp>
      <p:sp>
        <p:nvSpPr>
          <p:cNvPr id="394" name="Shape 394"/>
          <p:cNvSpPr/>
          <p:nvPr/>
        </p:nvSpPr>
        <p:spPr>
          <a:xfrm>
            <a:off x="4978400" y="10028634"/>
            <a:ext cx="12485291" cy="2174578"/>
          </a:xfrm>
          <a:prstGeom prst="rect">
            <a:avLst/>
          </a:prstGeom>
          <a:ln w="203200">
            <a:solidFill>
              <a:srgbClr val="E72236"/>
            </a:solidFill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395" name="Shape 395"/>
          <p:cNvSpPr/>
          <p:nvPr/>
        </p:nvSpPr>
        <p:spPr>
          <a:xfrm>
            <a:off x="16160750" y="7803455"/>
            <a:ext cx="4867176" cy="166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>
                <a:solidFill>
                  <a:srgbClr val="FDFFFC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Ahhhhh… Just like SQL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5" grpId="1"/>
      <p:bldP build="whole" bldLvl="1" animBg="1" rev="0" advAuto="0" spid="394" grpId="2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/>
        </p:nvSpPr>
        <p:spPr>
          <a:xfrm>
            <a:off x="6099309" y="5503862"/>
            <a:ext cx="4721480" cy="2708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800"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Lato Regular"/>
                <a:ea typeface="Lato Regular"/>
                <a:cs typeface="Lato Regular"/>
                <a:sym typeface="Lato Regular"/>
              </a:rPr>
              <a:t>Data</a:t>
            </a:r>
          </a:p>
        </p:txBody>
      </p:sp>
      <p:sp>
        <p:nvSpPr>
          <p:cNvPr id="398" name="Shape 398"/>
          <p:cNvSpPr/>
          <p:nvPr/>
        </p:nvSpPr>
        <p:spPr>
          <a:xfrm>
            <a:off x="11176261" y="5446712"/>
            <a:ext cx="6556376" cy="282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800">
                <a:latin typeface="Source Code Pro"/>
                <a:ea typeface="Source Code Pro"/>
                <a:cs typeface="Source Code Pro"/>
                <a:sym typeface="Source Code Pro"/>
              </a:defRPr>
            </a:lvl1pPr>
          </a:lstStyle>
          <a:p>
            <a:pPr>
              <a:defRPr>
                <a:latin typeface="+mn-lt"/>
                <a:ea typeface="+mn-ea"/>
                <a:cs typeface="+mn-cs"/>
                <a:sym typeface="Helvetica Light"/>
              </a:defRPr>
            </a:pPr>
            <a:r>
              <a:rPr>
                <a:latin typeface="Source Code Pro"/>
                <a:ea typeface="Source Code Pro"/>
                <a:cs typeface="Source Code Pro"/>
                <a:sym typeface="Source Code Pro"/>
              </a:rPr>
              <a:t>Types</a:t>
            </a:r>
          </a:p>
        </p:txBody>
      </p:sp>
      <p:sp>
        <p:nvSpPr>
          <p:cNvPr id="399" name="Shape 399"/>
          <p:cNvSpPr/>
          <p:nvPr/>
        </p:nvSpPr>
        <p:spPr>
          <a:xfrm>
            <a:off x="11132208" y="5300960"/>
            <a:ext cx="7152483" cy="311408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16800">
                <a:solidFill>
                  <a:srgbClr val="FFFFFF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</a:lstStyle>
          <a:p>
            <a:pPr/>
            <a:r>
              <a:t>Types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1" name="Table 401"/>
          <p:cNvGraphicFramePr/>
          <p:nvPr/>
        </p:nvGraphicFramePr>
        <p:xfrm>
          <a:off x="4833937" y="1785937"/>
          <a:ext cx="14716126" cy="1014412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7358062"/>
                <a:gridCol w="7358062"/>
              </a:tblGrid>
              <a:tr h="922193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600">
                          <a:sym typeface="Helvetica Light"/>
                        </a:rPr>
                        <a:t>Postgres Type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600">
                          <a:sym typeface="Helvetica Light"/>
                        </a:rPr>
                        <a:t>Cassandra Type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22193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600">
                          <a:sym typeface="Helvetica Light"/>
                        </a:rPr>
                        <a:t>bigint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600">
                          <a:sym typeface="Helvetica Light"/>
                        </a:rPr>
                        <a:t>bigint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22193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600">
                          <a:sym typeface="Helvetica Light"/>
                        </a:rPr>
                        <a:t>int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600">
                          <a:sym typeface="Helvetica Light"/>
                        </a:rPr>
                        <a:t>int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22193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600">
                          <a:sym typeface="Helvetica Light"/>
                        </a:rPr>
                        <a:t>decimal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600">
                          <a:sym typeface="Helvetica Light"/>
                        </a:rPr>
                        <a:t>decimal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22193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600">
                          <a:sym typeface="Helvetica Light"/>
                        </a:rPr>
                        <a:t>float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600">
                          <a:sym typeface="Helvetica Light"/>
                        </a:rPr>
                        <a:t>float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22193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600">
                          <a:sym typeface="Helvetica Light"/>
                        </a:rPr>
                        <a:t>text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600">
                          <a:sym typeface="Helvetica Light"/>
                        </a:rPr>
                        <a:t>text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22193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600">
                          <a:sym typeface="Helvetica Light"/>
                        </a:rPr>
                        <a:t>varchar(n)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600">
                          <a:sym typeface="Helvetica Light"/>
                        </a:rPr>
                        <a:t>varchar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22193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600">
                          <a:sym typeface="Helvetica Light"/>
                        </a:rPr>
                        <a:t>blob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600">
                          <a:sym typeface="Helvetica Light"/>
                        </a:rPr>
                        <a:t>blob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22193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600">
                          <a:sym typeface="Helvetica Light"/>
                        </a:rPr>
                        <a:t>json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600">
                          <a:sym typeface="Helvetica Light"/>
                        </a:rPr>
                        <a:t>N/A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22193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600">
                          <a:sym typeface="Helvetica Light"/>
                        </a:rPr>
                        <a:t>jsonb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600">
                          <a:sym typeface="Helvetica Light"/>
                        </a:rPr>
                        <a:t>N/A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22193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600">
                          <a:sym typeface="Helvetica Light"/>
                        </a:rPr>
                        <a:t>hstore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600">
                          <a:sym typeface="Helvetica Light"/>
                        </a:rPr>
                        <a:t>map&lt;type&gt;, &lt;type&gt;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3" name="Table 403"/>
          <p:cNvGraphicFramePr/>
          <p:nvPr/>
        </p:nvGraphicFramePr>
        <p:xfrm>
          <a:off x="4833937" y="1785937"/>
          <a:ext cx="14716126" cy="1014412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7358062"/>
                <a:gridCol w="7358062"/>
              </a:tblGrid>
              <a:tr h="922193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600">
                          <a:sym typeface="Helvetica Light"/>
                        </a:rPr>
                        <a:t>Postgres Type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600">
                          <a:sym typeface="Helvetica Light"/>
                        </a:rPr>
                        <a:t>Cassandra Type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22193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600">
                          <a:sym typeface="Helvetica Light"/>
                        </a:rPr>
                        <a:t>bigint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600">
                          <a:sym typeface="Helvetica Light"/>
                        </a:rPr>
                        <a:t>bigint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22193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600">
                          <a:sym typeface="Helvetica Light"/>
                        </a:rPr>
                        <a:t>int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600">
                          <a:sym typeface="Helvetica Light"/>
                        </a:rPr>
                        <a:t>int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22193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600">
                          <a:sym typeface="Helvetica Light"/>
                        </a:rPr>
                        <a:t>decimal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600">
                          <a:sym typeface="Helvetica Light"/>
                        </a:rPr>
                        <a:t>decimal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22193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600">
                          <a:sym typeface="Helvetica Light"/>
                        </a:rPr>
                        <a:t>float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600">
                          <a:sym typeface="Helvetica Light"/>
                        </a:rPr>
                        <a:t>float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22193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600">
                          <a:sym typeface="Helvetica Light"/>
                        </a:rPr>
                        <a:t>text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600">
                          <a:sym typeface="Helvetica Light"/>
                        </a:rPr>
                        <a:t>text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22193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600">
                          <a:sym typeface="Helvetica Light"/>
                        </a:rPr>
                        <a:t>varchar(n)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600">
                          <a:sym typeface="Helvetica Light"/>
                        </a:rPr>
                        <a:t>varchar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22193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600">
                          <a:sym typeface="Helvetica Light"/>
                        </a:rPr>
                        <a:t>blob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600">
                          <a:sym typeface="Helvetica Light"/>
                        </a:rPr>
                        <a:t>blob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22193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600">
                          <a:sym typeface="Helvetica Light"/>
                        </a:rPr>
                        <a:t>json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600">
                          <a:sym typeface="Helvetica Light"/>
                        </a:rPr>
                        <a:t>N/A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22193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600">
                          <a:sym typeface="Helvetica Light"/>
                        </a:rPr>
                        <a:t>jsonb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600">
                          <a:sym typeface="Helvetica Light"/>
                        </a:rPr>
                        <a:t>N/A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922193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600">
                          <a:sym typeface="Helvetica Light"/>
                        </a:rPr>
                        <a:t>hstore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3600">
                          <a:sym typeface="Helvetica Light"/>
                        </a:rPr>
                        <a:t>map&lt;type&gt;, &lt;type&gt;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Challenges</a:t>
            </a:r>
          </a:p>
        </p:txBody>
      </p:sp>
      <p:sp>
        <p:nvSpPr>
          <p:cNvPr id="406" name="Shape 40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92666" indent="-592666" defTabSz="788669">
              <a:spcBef>
                <a:spcPts val="5600"/>
              </a:spcBef>
              <a:defRPr sz="4800"/>
            </a:pPr>
            <a:r>
              <a:t>JSON / JSONB columns don't have 1:1 mappings in Cassandra</a:t>
            </a:r>
          </a:p>
          <a:p>
            <a:pPr marL="592666" indent="-592666" defTabSz="788669">
              <a:spcBef>
                <a:spcPts val="5600"/>
              </a:spcBef>
              <a:defRPr sz="4800"/>
            </a:pPr>
            <a:r>
              <a:t>You’ll need to nest MAP type in Cassandra or flatten out your JSON</a:t>
            </a:r>
          </a:p>
          <a:p>
            <a:pPr marL="592666" indent="-592666" defTabSz="788669">
              <a:spcBef>
                <a:spcPts val="5600"/>
              </a:spcBef>
              <a:defRPr sz="4800"/>
            </a:pPr>
            <a:r>
              <a:t>Be careful about timestamps!! Time zones are already challenging in Postgres.</a:t>
            </a:r>
          </a:p>
          <a:p>
            <a:pPr marL="592666" indent="-592666" defTabSz="788669">
              <a:spcBef>
                <a:spcPts val="5600"/>
              </a:spcBef>
              <a:defRPr sz="4800"/>
            </a:pPr>
            <a:r>
              <a:t>If you don’t specify a time zone in Cassandra the time zone of the coordinator node is used. Always specify one.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DFF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scrubber-before_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0327" y="1913325"/>
            <a:ext cx="20483346" cy="9889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75200" y="-549510"/>
            <a:ext cx="19753358" cy="14815020"/>
          </a:xfrm>
          <a:prstGeom prst="rect">
            <a:avLst/>
          </a:prstGeom>
          <a:ln w="12700">
            <a:miter lim="400000"/>
          </a:ln>
        </p:spPr>
      </p:pic>
      <p:sp>
        <p:nvSpPr>
          <p:cNvPr id="409" name="Shape 409"/>
          <p:cNvSpPr/>
          <p:nvPr/>
        </p:nvSpPr>
        <p:spPr>
          <a:xfrm>
            <a:off x="0" y="-50800"/>
            <a:ext cx="10164961" cy="1381760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>
              <a:defRPr sz="13200">
                <a:solidFill>
                  <a:srgbClr val="FFFFFF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Ready for  Webscale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General Tips</a:t>
            </a:r>
          </a:p>
        </p:txBody>
      </p:sp>
      <p:sp>
        <p:nvSpPr>
          <p:cNvPr id="412" name="Shape 41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Just like Table Partitioning in Postgres, you need to think about how you’re going to query the data in Cassandra. This dictates how you set up your keys.</a:t>
            </a:r>
          </a:p>
          <a:p>
            <a:pPr/>
            <a:r>
              <a:t>We just walked through the semantics on the database side. Tackling this change on the application-side is a whole extra topic.</a:t>
            </a:r>
          </a:p>
          <a:p>
            <a:pPr/>
            <a:r>
              <a:t>This is just enough information to get you started.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/>
        </p:nvSpPr>
        <p:spPr>
          <a:xfrm rot="20586524">
            <a:off x="3190229" y="1557945"/>
            <a:ext cx="15209541" cy="6485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5000">
                <a:solidFill>
                  <a:srgbClr val="E7223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</a:lstStyle>
          <a:p>
            <a:pPr/>
            <a:r>
              <a:t>BONUS</a:t>
            </a:r>
          </a:p>
        </p:txBody>
      </p:sp>
      <p:sp>
        <p:nvSpPr>
          <p:cNvPr id="415" name="Shape 415"/>
          <p:cNvSpPr/>
          <p:nvPr/>
        </p:nvSpPr>
        <p:spPr>
          <a:xfrm rot="20586524">
            <a:off x="5712109" y="4250345"/>
            <a:ext cx="16160181" cy="64853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5000">
                <a:solidFill>
                  <a:srgbClr val="E72236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</a:lstStyle>
          <a:p>
            <a:pPr/>
            <a:r>
              <a:t>ROUND!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Work - 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9532" y="277217"/>
            <a:ext cx="18288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18" name="Shape 418"/>
          <p:cNvSpPr/>
          <p:nvPr/>
        </p:nvSpPr>
        <p:spPr>
          <a:xfrm>
            <a:off x="6962298" y="6151562"/>
            <a:ext cx="2585404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E71D36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Runtime</a:t>
            </a:r>
          </a:p>
        </p:txBody>
      </p:sp>
      <p:pic>
        <p:nvPicPr>
          <p:cNvPr id="41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74541" y="5523334"/>
            <a:ext cx="3223767" cy="322376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582400" y="1323131"/>
            <a:ext cx="1280369" cy="1280369"/>
          </a:xfrm>
          <a:prstGeom prst="rect">
            <a:avLst/>
          </a:prstGeom>
          <a:ln w="12700">
            <a:miter lim="400000"/>
          </a:ln>
        </p:spPr>
      </p:pic>
      <p:sp>
        <p:nvSpPr>
          <p:cNvPr id="421" name="Shape 421"/>
          <p:cNvSpPr/>
          <p:nvPr/>
        </p:nvSpPr>
        <p:spPr>
          <a:xfrm>
            <a:off x="15662433" y="1668462"/>
            <a:ext cx="2634934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E71D36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Workers</a:t>
            </a:r>
          </a:p>
        </p:txBody>
      </p:sp>
      <p:pic>
        <p:nvPicPr>
          <p:cNvPr id="422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422383" y="10361948"/>
            <a:ext cx="4712550" cy="26973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fdw_cassandra_arch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0364" y="-1"/>
            <a:ext cx="18287999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425" name="Shape 425"/>
          <p:cNvSpPr/>
          <p:nvPr/>
        </p:nvSpPr>
        <p:spPr>
          <a:xfrm>
            <a:off x="7190898" y="5821362"/>
            <a:ext cx="2585404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E71D36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Runtime</a:t>
            </a:r>
          </a:p>
        </p:txBody>
      </p:sp>
      <p:pic>
        <p:nvPicPr>
          <p:cNvPr id="42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26941" y="5246116"/>
            <a:ext cx="3223767" cy="322376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7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861800" y="1069131"/>
            <a:ext cx="1280369" cy="1280369"/>
          </a:xfrm>
          <a:prstGeom prst="rect">
            <a:avLst/>
          </a:prstGeom>
          <a:ln w="12700">
            <a:miter lim="400000"/>
          </a:ln>
        </p:spPr>
      </p:pic>
      <p:sp>
        <p:nvSpPr>
          <p:cNvPr id="428" name="Shape 428"/>
          <p:cNvSpPr/>
          <p:nvPr/>
        </p:nvSpPr>
        <p:spPr>
          <a:xfrm>
            <a:off x="15967233" y="1510878"/>
            <a:ext cx="2634934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E71D36"/>
                </a:solidFill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Workers</a:t>
            </a:r>
          </a:p>
        </p:txBody>
      </p:sp>
      <p:pic>
        <p:nvPicPr>
          <p:cNvPr id="429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777983" y="10082548"/>
            <a:ext cx="4712550" cy="26973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/>
        </p:nvSpPr>
        <p:spPr>
          <a:xfrm>
            <a:off x="2775902" y="7548562"/>
            <a:ext cx="18832196" cy="242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5000"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Foreign Data Wrapper</a:t>
            </a:r>
          </a:p>
        </p:txBody>
      </p:sp>
      <p:sp>
        <p:nvSpPr>
          <p:cNvPr id="432" name="Shape 432"/>
          <p:cNvSpPr/>
          <p:nvPr/>
        </p:nvSpPr>
        <p:spPr>
          <a:xfrm>
            <a:off x="10531157" y="2062162"/>
            <a:ext cx="3321686" cy="242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5000"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fdw</a:t>
            </a:r>
          </a:p>
        </p:txBody>
      </p:sp>
      <p:sp>
        <p:nvSpPr>
          <p:cNvPr id="433" name="Shape 433"/>
          <p:cNvSpPr/>
          <p:nvPr/>
        </p:nvSpPr>
        <p:spPr>
          <a:xfrm rot="5400000">
            <a:off x="11009312" y="4614862"/>
            <a:ext cx="2365376" cy="242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5000"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=&gt;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foreign-data-wrapp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86235" y="-469107"/>
            <a:ext cx="22475271" cy="16856453"/>
          </a:xfrm>
          <a:prstGeom prst="rect">
            <a:avLst/>
          </a:prstGeom>
          <a:ln w="12700">
            <a:miter lim="400000"/>
          </a:ln>
        </p:spPr>
      </p:pic>
      <p:sp>
        <p:nvSpPr>
          <p:cNvPr id="436" name="Shape 436"/>
          <p:cNvSpPr/>
          <p:nvPr/>
        </p:nvSpPr>
        <p:spPr>
          <a:xfrm>
            <a:off x="8319611" y="7954962"/>
            <a:ext cx="1242378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fdw</a:t>
            </a:r>
          </a:p>
        </p:txBody>
      </p:sp>
      <p:pic>
        <p:nvPicPr>
          <p:cNvPr id="43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17942" y="5519191"/>
            <a:ext cx="3390950" cy="3390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257783" y="5246577"/>
            <a:ext cx="4596839" cy="26310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Austin_power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729563" y="-70347"/>
            <a:ext cx="33117254" cy="13944108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Shape 441"/>
          <p:cNvSpPr/>
          <p:nvPr/>
        </p:nvSpPr>
        <p:spPr>
          <a:xfrm>
            <a:off x="25400" y="12303"/>
            <a:ext cx="13581956" cy="13691394"/>
          </a:xfrm>
          <a:prstGeom prst="rect">
            <a:avLst/>
          </a:prstGeom>
          <a:solidFill>
            <a:srgbClr val="000000">
              <a:alpha val="77687"/>
            </a:srgbClr>
          </a:solidFill>
          <a:ln w="12700">
            <a:miter lim="400000"/>
          </a:ln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442" name="Shape 442"/>
          <p:cNvSpPr/>
          <p:nvPr/>
        </p:nvSpPr>
        <p:spPr>
          <a:xfrm>
            <a:off x="132556" y="3611563"/>
            <a:ext cx="13367644" cy="242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7500">
                <a:solidFill>
                  <a:srgbClr val="FDFFFC"/>
                </a:solidFill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We’re not going to go through any setup, again……..</a:t>
            </a:r>
          </a:p>
        </p:txBody>
      </p:sp>
      <p:sp>
        <p:nvSpPr>
          <p:cNvPr id="443" name="Shape 443"/>
          <p:cNvSpPr/>
          <p:nvPr/>
        </p:nvSpPr>
        <p:spPr>
          <a:xfrm>
            <a:off x="480665" y="7923212"/>
            <a:ext cx="12581732" cy="866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sz="4800" u="sng">
                <a:solidFill>
                  <a:srgbClr val="FDFFFC"/>
                </a:solidFill>
                <a:latin typeface="Lato Regular"/>
                <a:ea typeface="Lato Regular"/>
                <a:cs typeface="Lato Regular"/>
                <a:sym typeface="Lato Regular"/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https://bitbucket.org/openscg/cassandra_fdw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600"/>
            </a:pPr>
            <a:r>
              <a:t>$ psql</a:t>
            </a:r>
          </a:p>
          <a:p>
            <a:pPr>
              <a:defRPr sz="3600"/>
            </a:pPr>
            <a:r>
              <a:t>neovintage::DB=&gt; CREATE EXTENSION cassandra_fdw;</a:t>
            </a:r>
          </a:p>
          <a:p>
            <a:pPr>
              <a:defRPr sz="3600"/>
            </a:pPr>
            <a:r>
              <a:t>CREATE EXTENSION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600"/>
            </a:pPr>
            <a:r>
              <a:t>$ psql</a:t>
            </a:r>
          </a:p>
          <a:p>
            <a:pPr>
              <a:defRPr sz="3600"/>
            </a:pPr>
            <a:r>
              <a:t>neovintage::DB=&gt; CREATE EXTENSION cassandra_fdw;</a:t>
            </a:r>
          </a:p>
          <a:p>
            <a:pPr>
              <a:defRPr sz="3600"/>
            </a:pPr>
            <a:r>
              <a:t>CREATE EXTENSION</a:t>
            </a:r>
          </a:p>
          <a:p>
            <a:pPr>
              <a:defRPr sz="3600"/>
            </a:pPr>
          </a:p>
          <a:p>
            <a:pPr>
              <a:defRPr sz="3600"/>
            </a:pPr>
            <a:r>
              <a:t>neovintage::DB=&gt; CREATE SERVER cass_serv </a:t>
            </a:r>
          </a:p>
          <a:p>
            <a:pPr>
              <a:defRPr sz="3600"/>
            </a:pPr>
            <a:r>
              <a:t>                 FOREIGN DATA WRAPPER cassandra_fdw</a:t>
            </a:r>
          </a:p>
          <a:p>
            <a:pPr>
              <a:defRPr sz="3600"/>
            </a:pPr>
            <a:r>
              <a:t>                 OPTIONS (host ‘127.0.0.1');</a:t>
            </a:r>
          </a:p>
          <a:p>
            <a:pPr>
              <a:defRPr sz="3600"/>
            </a:pPr>
            <a:r>
              <a:t>CREATE SERVER</a:t>
            </a:r>
          </a:p>
          <a:p>
            <a:pPr>
              <a:defRPr sz="3600"/>
            </a:pPr>
          </a:p>
          <a:p>
            <a:pPr>
              <a:defRPr sz="36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DFF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scrubber-aft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23792" y="3749240"/>
            <a:ext cx="19536416" cy="6217519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hape 148"/>
          <p:cNvSpPr/>
          <p:nvPr/>
        </p:nvSpPr>
        <p:spPr>
          <a:xfrm>
            <a:off x="3790632" y="9532937"/>
            <a:ext cx="259143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DEPLOY</a:t>
            </a:r>
          </a:p>
        </p:txBody>
      </p:sp>
      <p:sp>
        <p:nvSpPr>
          <p:cNvPr id="149" name="Shape 149"/>
          <p:cNvSpPr/>
          <p:nvPr/>
        </p:nvSpPr>
        <p:spPr>
          <a:xfrm>
            <a:off x="10894615" y="9532937"/>
            <a:ext cx="2934336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MANAGE</a:t>
            </a:r>
          </a:p>
        </p:txBody>
      </p:sp>
      <p:sp>
        <p:nvSpPr>
          <p:cNvPr id="150" name="Shape 150"/>
          <p:cNvSpPr/>
          <p:nvPr/>
        </p:nvSpPr>
        <p:spPr>
          <a:xfrm>
            <a:off x="18341498" y="9532937"/>
            <a:ext cx="2064704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latin typeface="Lato Bold"/>
                <a:ea typeface="Lato Bold"/>
                <a:cs typeface="Lato Bold"/>
                <a:sym typeface="Lato Bold"/>
              </a:defRPr>
            </a:lvl1pPr>
          </a:lstStyle>
          <a:p>
            <a:pPr/>
            <a:r>
              <a:t>SCALE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600"/>
            </a:pPr>
            <a:r>
              <a:t>$ psql</a:t>
            </a:r>
          </a:p>
          <a:p>
            <a:pPr>
              <a:defRPr sz="3600"/>
            </a:pPr>
            <a:r>
              <a:t>neovintage::DB=&gt; CREATE EXTENSION cassandra_fdw;</a:t>
            </a:r>
          </a:p>
          <a:p>
            <a:pPr>
              <a:defRPr sz="3600"/>
            </a:pPr>
            <a:r>
              <a:t>CREATE EXTENSION</a:t>
            </a:r>
          </a:p>
          <a:p>
            <a:pPr>
              <a:defRPr sz="3600"/>
            </a:pPr>
          </a:p>
          <a:p>
            <a:pPr>
              <a:defRPr sz="3600"/>
            </a:pPr>
            <a:r>
              <a:t>neovintage::DB=&gt; CREATE SERVER cass_serv </a:t>
            </a:r>
          </a:p>
          <a:p>
            <a:pPr>
              <a:defRPr sz="3600"/>
            </a:pPr>
            <a:r>
              <a:t>                 FOREIGN DATA WRAPPER cassandra_fdw</a:t>
            </a:r>
          </a:p>
          <a:p>
            <a:pPr>
              <a:defRPr sz="3600"/>
            </a:pPr>
            <a:r>
              <a:t>                 OPTIONS (host ‘127.0.0.1');</a:t>
            </a:r>
          </a:p>
          <a:p>
            <a:pPr>
              <a:defRPr sz="3600"/>
            </a:pPr>
            <a:r>
              <a:t>CREATE SERVER</a:t>
            </a:r>
          </a:p>
          <a:p>
            <a:pPr>
              <a:defRPr sz="3600"/>
            </a:pPr>
          </a:p>
          <a:p>
            <a:pPr>
              <a:defRPr sz="3600"/>
            </a:pPr>
            <a:r>
              <a:t>neovintage::DB=&gt; CREATE USER MAPPING FOR public </a:t>
            </a:r>
          </a:p>
          <a:p>
            <a:pPr>
              <a:defRPr sz="3600"/>
            </a:pPr>
            <a:r>
              <a:t>                 SERVER cass_serv</a:t>
            </a:r>
          </a:p>
          <a:p>
            <a:pPr>
              <a:defRPr sz="3600"/>
            </a:pPr>
            <a:r>
              <a:t>                 OPTIONS (username 'test', password ‘test');</a:t>
            </a:r>
          </a:p>
          <a:p>
            <a:pPr>
              <a:defRPr sz="3600"/>
            </a:pPr>
            <a:r>
              <a:t>CREATE USER</a:t>
            </a:r>
          </a:p>
          <a:p>
            <a:pPr>
              <a:defRPr sz="3600"/>
            </a:pPr>
          </a:p>
          <a:p>
            <a:pPr>
              <a:defRPr sz="360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 defTabSz="772239">
              <a:defRPr sz="3384"/>
            </a:pPr>
            <a:r>
              <a:t>$ psql</a:t>
            </a:r>
          </a:p>
          <a:p>
            <a:pPr defTabSz="772239">
              <a:defRPr sz="3384"/>
            </a:pPr>
            <a:r>
              <a:t>neovintage::DB=&gt; CREATE EXTENSION cassandra_fdw;</a:t>
            </a:r>
          </a:p>
          <a:p>
            <a:pPr defTabSz="772239">
              <a:defRPr sz="3384"/>
            </a:pPr>
            <a:r>
              <a:t>CREATE EXTENSION</a:t>
            </a:r>
          </a:p>
          <a:p>
            <a:pPr defTabSz="772239">
              <a:defRPr sz="3384"/>
            </a:pPr>
          </a:p>
          <a:p>
            <a:pPr defTabSz="772239">
              <a:defRPr sz="3384"/>
            </a:pPr>
            <a:r>
              <a:t>neovintage::DB=&gt; CREATE SERVER cass_serv </a:t>
            </a:r>
          </a:p>
          <a:p>
            <a:pPr defTabSz="772239">
              <a:defRPr sz="3384"/>
            </a:pPr>
            <a:r>
              <a:t>                 FOREIGN DATA WRAPPER  cassandra_fdw</a:t>
            </a:r>
          </a:p>
          <a:p>
            <a:pPr defTabSz="772239">
              <a:defRPr sz="3384"/>
            </a:pPr>
            <a:r>
              <a:t>                 OPTIONS (host ‘127.0.0.1');</a:t>
            </a:r>
          </a:p>
          <a:p>
            <a:pPr defTabSz="772239">
              <a:defRPr sz="3384"/>
            </a:pPr>
            <a:r>
              <a:t>CREATE SERVER</a:t>
            </a:r>
          </a:p>
          <a:p>
            <a:pPr defTabSz="772239">
              <a:defRPr sz="3384"/>
            </a:pPr>
          </a:p>
          <a:p>
            <a:pPr defTabSz="772239">
              <a:defRPr sz="3384"/>
            </a:pPr>
            <a:r>
              <a:t>neovintage::DB=&gt; CREATE USER MAPPING FOR public SERVER cass_serv</a:t>
            </a:r>
          </a:p>
          <a:p>
            <a:pPr defTabSz="772239">
              <a:defRPr sz="3384"/>
            </a:pPr>
            <a:r>
              <a:t>                 OPTIONS (username 'test', password ‘test');</a:t>
            </a:r>
          </a:p>
          <a:p>
            <a:pPr defTabSz="772239">
              <a:defRPr sz="3384"/>
            </a:pPr>
            <a:r>
              <a:t>CREATE USER</a:t>
            </a:r>
          </a:p>
          <a:p>
            <a:pPr defTabSz="772239">
              <a:defRPr sz="3384"/>
            </a:pPr>
          </a:p>
          <a:p>
            <a:pPr defTabSz="772239">
              <a:defRPr sz="3384"/>
            </a:pPr>
            <a:r>
              <a:t>neovintage::DB=&gt; CREATE FOREIGN TABLE cass.events (id int) </a:t>
            </a:r>
          </a:p>
          <a:p>
            <a:pPr defTabSz="772239">
              <a:defRPr sz="3384"/>
            </a:pPr>
            <a:r>
              <a:t>                 SERVER cass_serv</a:t>
            </a:r>
          </a:p>
          <a:p>
            <a:pPr defTabSz="772239">
              <a:defRPr sz="3384"/>
            </a:pPr>
            <a:r>
              <a:t>                 OPTIONS (schema_name ‘neovintage_prod', </a:t>
            </a:r>
          </a:p>
          <a:p>
            <a:pPr defTabSz="772239">
              <a:defRPr sz="3384"/>
            </a:pPr>
            <a:r>
              <a:t>                      table_name 'events', primary_key ‘id');</a:t>
            </a:r>
          </a:p>
          <a:p>
            <a:pPr defTabSz="772239">
              <a:defRPr sz="3384"/>
            </a:pPr>
            <a:r>
              <a:t>CREATE FOREIGN TABLE</a:t>
            </a:r>
          </a:p>
          <a:p>
            <a:pPr defTabSz="772239">
              <a:defRPr sz="2350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000"/>
            </a:pPr>
            <a:r>
              <a:t>neovintage::DB=&gt; INSERT INTO cass.events (</a:t>
            </a:r>
          </a:p>
          <a:p>
            <a:pPr lvl="8" indent="1828800" defTabSz="821531">
              <a:defRPr sz="4000">
                <a:solidFill>
                  <a:srgbClr val="FDFFFC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         user_id, </a:t>
            </a:r>
          </a:p>
          <a:p>
            <a:pPr lvl="8" indent="1828800" defTabSz="821531">
              <a:defRPr sz="4000">
                <a:solidFill>
                  <a:srgbClr val="FDFFFC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         occurred_at, </a:t>
            </a:r>
          </a:p>
          <a:p>
            <a:pPr lvl="8" indent="1828800" defTabSz="821531">
              <a:defRPr sz="4000">
                <a:solidFill>
                  <a:srgbClr val="FDFFFC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         label</a:t>
            </a:r>
          </a:p>
          <a:p>
            <a:pPr lvl="8" indent="1828800" defTabSz="821531">
              <a:defRPr sz="4000">
                <a:solidFill>
                  <a:srgbClr val="FDFFFC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pPr>
            <a:r>
              <a:t>           )</a:t>
            </a:r>
          </a:p>
          <a:p>
            <a:pPr>
              <a:defRPr sz="4000"/>
            </a:pPr>
            <a:r>
              <a:t>                 VALUES (</a:t>
            </a:r>
          </a:p>
          <a:p>
            <a:pPr>
              <a:defRPr sz="4000"/>
            </a:pPr>
            <a:r>
              <a:t>                   1234, </a:t>
            </a:r>
          </a:p>
          <a:p>
            <a:pPr>
              <a:defRPr sz="4000"/>
            </a:pPr>
            <a:r>
              <a:t>                   “2016-09-08 11:00:00 -0700”,           </a:t>
            </a:r>
          </a:p>
          <a:p>
            <a:pPr>
              <a:defRPr sz="4000"/>
            </a:pPr>
            <a:r>
              <a:t>                   “awesome”</a:t>
            </a:r>
          </a:p>
          <a:p>
            <a:pPr>
              <a:defRPr sz="4000"/>
            </a:pPr>
            <a:r>
              <a:t>                 );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pasted-image.png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0045" y="-7448"/>
            <a:ext cx="24384001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Some Gotchas</a:t>
            </a:r>
          </a:p>
        </p:txBody>
      </p:sp>
      <p:sp>
        <p:nvSpPr>
          <p:cNvPr id="458" name="Shape 45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 Composite Primary Key Support in cassandra_fdw</a:t>
            </a:r>
          </a:p>
          <a:p>
            <a:pPr/>
            <a:r>
              <a:t>No support for UPSERT</a:t>
            </a:r>
          </a:p>
          <a:p>
            <a:pPr/>
            <a:r>
              <a:t>Postgres 9.5+ and Cassandra 3.0+ Supported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/>
          <p:nvPr/>
        </p:nvSpPr>
        <p:spPr>
          <a:xfrm>
            <a:off x="4970462" y="4119562"/>
            <a:ext cx="14443076" cy="547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0000">
                <a:latin typeface="Lato Regular"/>
                <a:ea typeface="Lato Regular"/>
                <a:cs typeface="Lato Regular"/>
                <a:sym typeface="Lato Regular"/>
              </a:defRPr>
            </a:lvl1pPr>
          </a:lstStyle>
          <a:p>
            <a:pPr/>
            <a:r>
              <a:t>¯\_(ツ)_/¯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3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